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5" r:id="rId8"/>
    <p:sldId id="436" r:id="rId9"/>
    <p:sldId id="357" r:id="rId10"/>
    <p:sldId id="358" r:id="rId11"/>
    <p:sldId id="437" r:id="rId12"/>
    <p:sldId id="391" r:id="rId13"/>
    <p:sldId id="392" r:id="rId14"/>
    <p:sldId id="393" r:id="rId15"/>
    <p:sldId id="394" r:id="rId16"/>
    <p:sldId id="396" r:id="rId17"/>
    <p:sldId id="395" r:id="rId18"/>
    <p:sldId id="438" r:id="rId19"/>
    <p:sldId id="398" r:id="rId20"/>
    <p:sldId id="400" r:id="rId21"/>
    <p:sldId id="402" r:id="rId22"/>
    <p:sldId id="440" r:id="rId23"/>
    <p:sldId id="535" r:id="rId24"/>
    <p:sldId id="468" r:id="rId25"/>
    <p:sldId id="469" r:id="rId26"/>
    <p:sldId id="470" r:id="rId27"/>
    <p:sldId id="471" r:id="rId28"/>
    <p:sldId id="472" r:id="rId29"/>
    <p:sldId id="473" r:id="rId30"/>
    <p:sldId id="474" r:id="rId31"/>
    <p:sldId id="475" r:id="rId32"/>
    <p:sldId id="486" r:id="rId33"/>
    <p:sldId id="262" r:id="rId34"/>
    <p:sldId id="263" r:id="rId35"/>
    <p:sldId id="264" r:id="rId36"/>
    <p:sldId id="26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7" autoAdjust="0"/>
    <p:restoredTop sz="94660"/>
  </p:normalViewPr>
  <p:slideViewPr>
    <p:cSldViewPr snapToGrid="0">
      <p:cViewPr varScale="1">
        <p:scale>
          <a:sx n="57" d="100"/>
          <a:sy n="57" d="100"/>
        </p:scale>
        <p:origin x="9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5EFB9-1794-4388-93A0-2D1AB798A56A}" type="datetimeFigureOut">
              <a:rPr lang="en-US" smtClean="0"/>
              <a:t>1/15/2026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AA462-09F2-4D54-B712-DE2AEEAB99AB}" type="slidenum">
              <a:rPr lang="en-US" smtClean="0"/>
              <a:t>‹#›</a:t>
            </a:fld>
            <a:endParaRPr lang="en-US"/>
          </a:p>
        </p:txBody>
      </p:sp>
    </p:spTree>
    <p:extLst>
      <p:ext uri="{BB962C8B-B14F-4D97-AF65-F5344CB8AC3E}">
        <p14:creationId xmlns:p14="http://schemas.microsoft.com/office/powerpoint/2010/main" val="3080668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2F6FE850-FD07-6EB5-6133-96E9D0F701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4008D73-C27A-405E-B2E8-5729AE6615B2}" type="slidenum">
              <a:rPr lang="en-US" altLang="en-US" sz="1200" smtClean="0">
                <a:cs typeface="Arial" panose="020B0604020202020204" pitchFamily="34" charset="0"/>
              </a:rPr>
              <a:pPr eaLnBrk="1" hangingPunct="1"/>
              <a:t>8</a:t>
            </a:fld>
            <a:endParaRPr lang="en-US" altLang="en-US" sz="1200">
              <a:cs typeface="Arial" panose="020B0604020202020204" pitchFamily="34" charset="0"/>
            </a:endParaRPr>
          </a:p>
        </p:txBody>
      </p:sp>
      <p:sp>
        <p:nvSpPr>
          <p:cNvPr id="55299" name="Rectangle 2">
            <a:extLst>
              <a:ext uri="{FF2B5EF4-FFF2-40B4-BE49-F238E27FC236}">
                <a16:creationId xmlns:a16="http://schemas.microsoft.com/office/drawing/2014/main" id="{BCC8495D-B80A-16BB-DD57-B317D54F6165}"/>
              </a:ext>
            </a:extLst>
          </p:cNvPr>
          <p:cNvSpPr>
            <a:spLocks noGrp="1" noRot="1" noChangeAspect="1" noChangeArrowheads="1" noTextEdit="1"/>
          </p:cNvSpPr>
          <p:nvPr>
            <p:ph type="sldImg"/>
          </p:nvPr>
        </p:nvSpPr>
        <p:spPr>
          <a:xfrm>
            <a:off x="1143000" y="687388"/>
            <a:ext cx="4572000" cy="3429000"/>
          </a:xfrm>
          <a:ln/>
        </p:spPr>
      </p:sp>
      <p:sp>
        <p:nvSpPr>
          <p:cNvPr id="55300" name="Rectangle 3">
            <a:extLst>
              <a:ext uri="{FF2B5EF4-FFF2-40B4-BE49-F238E27FC236}">
                <a16:creationId xmlns:a16="http://schemas.microsoft.com/office/drawing/2014/main" id="{6756F15B-BB83-D6EF-36D2-60767F1B89D2}"/>
              </a:ext>
            </a:extLst>
          </p:cNvPr>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spcBef>
                <a:spcPct val="0"/>
              </a:spcBef>
            </a:pPr>
            <a:r>
              <a:rPr lang="en-US" altLang="en-US">
                <a:cs typeface="Arial" panose="020B0604020202020204" pitchFamily="34" charset="0"/>
              </a:rPr>
              <a:t>FIGURE 2-16 Mitochondrion.  Diagram and electron micrograph of a mitochondrion. Note that the outer membrane is smooth while the inner membrane forms folds known as cristae that extend into the matrix. An intermembrane space separates the outer and inner membranes. The electron transport proteins embedded in the cristae are ultimately responsible for converting much of the energy of food into a usable form.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B074608D-AE08-D446-822F-EDADB7362CA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88E65A8-B1AD-486B-A609-DEF904D720B6}" type="slidenum">
              <a:rPr lang="en-US" altLang="en-US" sz="1200"/>
              <a:pPr algn="r"/>
              <a:t>17</a:t>
            </a:fld>
            <a:endParaRPr lang="en-US" altLang="en-US" sz="1200"/>
          </a:p>
        </p:txBody>
      </p:sp>
      <p:sp>
        <p:nvSpPr>
          <p:cNvPr id="73731" name="Rectangle 2">
            <a:extLst>
              <a:ext uri="{FF2B5EF4-FFF2-40B4-BE49-F238E27FC236}">
                <a16:creationId xmlns:a16="http://schemas.microsoft.com/office/drawing/2014/main" id="{9271F056-A2DD-192F-710C-56994F412135}"/>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F203F4D6-18AE-23BA-BAFF-33763A024F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CA763FAC-16F4-8CF0-C3A6-95282C2C77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272B983-3CC1-4FE2-A264-C79CB7258CEC}" type="slidenum">
              <a:rPr lang="en-US" altLang="en-US" sz="1200" smtClean="0">
                <a:cs typeface="Arial" panose="020B0604020202020204" pitchFamily="34" charset="0"/>
              </a:rPr>
              <a:pPr eaLnBrk="1" hangingPunct="1"/>
              <a:t>18</a:t>
            </a:fld>
            <a:endParaRPr lang="en-US" altLang="en-US" sz="1200">
              <a:cs typeface="Arial" panose="020B0604020202020204" pitchFamily="34" charset="0"/>
            </a:endParaRPr>
          </a:p>
        </p:txBody>
      </p:sp>
      <p:sp>
        <p:nvSpPr>
          <p:cNvPr id="75779" name="Rectangle 2">
            <a:extLst>
              <a:ext uri="{FF2B5EF4-FFF2-40B4-BE49-F238E27FC236}">
                <a16:creationId xmlns:a16="http://schemas.microsoft.com/office/drawing/2014/main" id="{EC302334-7619-4A72-F4C8-E7AC4AB61FCE}"/>
              </a:ext>
            </a:extLst>
          </p:cNvPr>
          <p:cNvSpPr>
            <a:spLocks noGrp="1" noRot="1" noChangeAspect="1" noChangeArrowheads="1" noTextEdit="1"/>
          </p:cNvSpPr>
          <p:nvPr>
            <p:ph type="sldImg"/>
          </p:nvPr>
        </p:nvSpPr>
        <p:spPr>
          <a:xfrm>
            <a:off x="1143000" y="687388"/>
            <a:ext cx="4572000" cy="3429000"/>
          </a:xfrm>
          <a:ln/>
        </p:spPr>
      </p:sp>
      <p:sp>
        <p:nvSpPr>
          <p:cNvPr id="75780" name="Rectangle 3">
            <a:extLst>
              <a:ext uri="{FF2B5EF4-FFF2-40B4-BE49-F238E27FC236}">
                <a16:creationId xmlns:a16="http://schemas.microsoft.com/office/drawing/2014/main" id="{458835F0-BC1A-4F49-35A3-A00801CBF2B0}"/>
              </a:ext>
            </a:extLst>
          </p:cNvPr>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spcBef>
                <a:spcPct val="0"/>
              </a:spcBef>
            </a:pPr>
            <a:r>
              <a:rPr lang="en-US" altLang="en-US">
                <a:cs typeface="Arial" panose="020B0604020202020204" pitchFamily="34" charset="0"/>
              </a:rPr>
              <a:t>FIGURE 2-20 Oxidative phosphorylation at the mitochondrial inner membrane.   Oxidative phosphorylation involves the electron transport system (steps 1–6) and chemiosmosis by ATP synthase (steps 7–9). The pink circles in the electron transport system represent speciﬁc electron carriers.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E0B58298-763B-67C1-C2CF-5531E376D3D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C599EB03-EEB4-4CC7-BBD7-7192D22C541D}" type="slidenum">
              <a:rPr lang="en-US" altLang="en-US" sz="1200"/>
              <a:pPr algn="r"/>
              <a:t>19</a:t>
            </a:fld>
            <a:endParaRPr lang="en-US" altLang="en-US" sz="1200"/>
          </a:p>
        </p:txBody>
      </p:sp>
      <p:sp>
        <p:nvSpPr>
          <p:cNvPr id="77827" name="Rectangle 2">
            <a:extLst>
              <a:ext uri="{FF2B5EF4-FFF2-40B4-BE49-F238E27FC236}">
                <a16:creationId xmlns:a16="http://schemas.microsoft.com/office/drawing/2014/main" id="{08E94625-1CB4-FA5B-CA3D-650379244E70}"/>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0DC799F7-77C8-9BA7-B5C5-38BEB0B5DE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BE5BA014-563D-B87C-FA1A-6F84D95B551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6B5AE52F-2966-4A07-9C95-E3A4F9E705B8}" type="slidenum">
              <a:rPr lang="en-US" altLang="en-US" sz="1200"/>
              <a:pPr algn="r"/>
              <a:t>20</a:t>
            </a:fld>
            <a:endParaRPr lang="en-US" altLang="en-US" sz="1200"/>
          </a:p>
        </p:txBody>
      </p:sp>
      <p:sp>
        <p:nvSpPr>
          <p:cNvPr id="79875" name="Rectangle 2">
            <a:extLst>
              <a:ext uri="{FF2B5EF4-FFF2-40B4-BE49-F238E27FC236}">
                <a16:creationId xmlns:a16="http://schemas.microsoft.com/office/drawing/2014/main" id="{8E8E4D90-5021-1677-AC78-5BA489CC901B}"/>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B3917BEC-721A-0D3D-582B-6BFDF485D5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2F5672A3-19C4-D003-7003-0F2ABD02B6B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D620045B-CC19-4EB8-8ADB-899F3C2975B4}" type="slidenum">
              <a:rPr lang="en-US" altLang="en-US" sz="1200"/>
              <a:pPr algn="r"/>
              <a:t>21</a:t>
            </a:fld>
            <a:endParaRPr lang="en-US" altLang="en-US" sz="1200"/>
          </a:p>
        </p:txBody>
      </p:sp>
      <p:sp>
        <p:nvSpPr>
          <p:cNvPr id="81923" name="Rectangle 2">
            <a:extLst>
              <a:ext uri="{FF2B5EF4-FFF2-40B4-BE49-F238E27FC236}">
                <a16:creationId xmlns:a16="http://schemas.microsoft.com/office/drawing/2014/main" id="{6B330286-53AD-95E1-E3B8-C12DEDEA7F0F}"/>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AB7D33E3-3696-602F-0098-09DE95460A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649931DF-2CD9-4F59-FE35-B92A5397F4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6654770-A566-472D-8804-5F0F3DDE295B}" type="slidenum">
              <a:rPr lang="en-US" altLang="en-US" sz="1200" smtClean="0">
                <a:cs typeface="Arial" panose="020B0604020202020204" pitchFamily="34" charset="0"/>
              </a:rPr>
              <a:pPr eaLnBrk="1" hangingPunct="1"/>
              <a:t>22</a:t>
            </a:fld>
            <a:endParaRPr lang="en-US" altLang="en-US" sz="1200">
              <a:cs typeface="Arial" panose="020B0604020202020204" pitchFamily="34" charset="0"/>
            </a:endParaRPr>
          </a:p>
        </p:txBody>
      </p:sp>
      <p:sp>
        <p:nvSpPr>
          <p:cNvPr id="83971" name="Rectangle 2">
            <a:extLst>
              <a:ext uri="{FF2B5EF4-FFF2-40B4-BE49-F238E27FC236}">
                <a16:creationId xmlns:a16="http://schemas.microsoft.com/office/drawing/2014/main" id="{9612773D-C507-9483-6537-A71A5EE428CC}"/>
              </a:ext>
            </a:extLst>
          </p:cNvPr>
          <p:cNvSpPr>
            <a:spLocks noGrp="1" noRot="1" noChangeAspect="1" noChangeArrowheads="1" noTextEdit="1"/>
          </p:cNvSpPr>
          <p:nvPr>
            <p:ph type="sldImg"/>
          </p:nvPr>
        </p:nvSpPr>
        <p:spPr>
          <a:xfrm>
            <a:off x="1143000" y="687388"/>
            <a:ext cx="4572000" cy="3429000"/>
          </a:xfrm>
          <a:ln/>
        </p:spPr>
      </p:sp>
      <p:sp>
        <p:nvSpPr>
          <p:cNvPr id="83972" name="Rectangle 3">
            <a:extLst>
              <a:ext uri="{FF2B5EF4-FFF2-40B4-BE49-F238E27FC236}">
                <a16:creationId xmlns:a16="http://schemas.microsoft.com/office/drawing/2014/main" id="{C05AED4D-8F4D-6342-380E-B15FCAF35E06}"/>
              </a:ext>
            </a:extLst>
          </p:cNvPr>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spcBef>
                <a:spcPct val="0"/>
              </a:spcBef>
            </a:pPr>
            <a:r>
              <a:rPr lang="en-US" altLang="en-US">
                <a:cs typeface="Arial" panose="020B0604020202020204" pitchFamily="34" charset="0"/>
              </a:rPr>
              <a:t>FIGURE 2-23 Comparison of energy yield and products under anaerobic and aerobic conditions.  In anaerobic conditions, only 2 ATP are produced for every glucose molecule processed, but in aerobic conditions a total of 32 ATP are produced per glucose molecule.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A7948877-B1D6-D7BE-73AC-A09AF337B035}"/>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8FE027B0-B113-1D3D-3B19-8CE12FFFBD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7044" name="Slide Number Placeholder 3">
            <a:extLst>
              <a:ext uri="{FF2B5EF4-FFF2-40B4-BE49-F238E27FC236}">
                <a16:creationId xmlns:a16="http://schemas.microsoft.com/office/drawing/2014/main" id="{CFAAF6FB-C574-0BB2-926A-3C29ACC0BF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panose="020B0604020202020204" pitchFamily="34" charset="0"/>
                <a:ea typeface="ＭＳ Ｐゴシック" panose="020B0600070205080204" pitchFamily="34" charset="-128"/>
              </a:defRPr>
            </a:lvl1pPr>
            <a:lvl2pPr marL="742950" indent="-285750" defTabSz="965200">
              <a:defRPr sz="2400">
                <a:solidFill>
                  <a:schemeClr val="tx1"/>
                </a:solidFill>
                <a:latin typeface="Arial" panose="020B0604020202020204" pitchFamily="34" charset="0"/>
                <a:ea typeface="ＭＳ Ｐゴシック" panose="020B0600070205080204" pitchFamily="34" charset="-128"/>
              </a:defRPr>
            </a:lvl2pPr>
            <a:lvl3pPr marL="1143000" indent="-228600" defTabSz="965200">
              <a:defRPr sz="2400">
                <a:solidFill>
                  <a:schemeClr val="tx1"/>
                </a:solidFill>
                <a:latin typeface="Arial" panose="020B0604020202020204" pitchFamily="34" charset="0"/>
                <a:ea typeface="ＭＳ Ｐゴシック" panose="020B0600070205080204" pitchFamily="34" charset="-128"/>
              </a:defRPr>
            </a:lvl3pPr>
            <a:lvl4pPr marL="1600200" indent="-228600" defTabSz="965200">
              <a:defRPr sz="2400">
                <a:solidFill>
                  <a:schemeClr val="tx1"/>
                </a:solidFill>
                <a:latin typeface="Arial" panose="020B0604020202020204" pitchFamily="34" charset="0"/>
                <a:ea typeface="ＭＳ Ｐゴシック" panose="020B0600070205080204" pitchFamily="34" charset="-128"/>
              </a:defRPr>
            </a:lvl4pPr>
            <a:lvl5pPr marL="2057400" indent="-228600" defTabSz="965200">
              <a:defRPr sz="24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6CB7312-1177-4C6D-B04C-40B2EA5F0B92}" type="slidenum">
              <a:rPr lang="en-US" altLang="en-US" sz="1300" smtClean="0">
                <a:latin typeface="Times" panose="02020603050405020304" pitchFamily="18" charset="0"/>
              </a:rPr>
              <a:pPr/>
              <a:t>24</a:t>
            </a:fld>
            <a:endParaRPr lang="en-US" altLang="en-US" sz="1300">
              <a:latin typeface="Times"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2BFFE86E-F009-AD3D-FBDA-4606321F94B3}"/>
              </a:ext>
            </a:extLst>
          </p:cNvPr>
          <p:cNvSpPr>
            <a:spLocks noGrp="1" noRot="1" noChangeAspect="1" noChangeArrowheads="1" noTextEdit="1"/>
          </p:cNvSpPr>
          <p:nvPr>
            <p:ph type="sldImg"/>
          </p:nvPr>
        </p:nvSpPr>
        <p:spPr>
          <a:ln/>
        </p:spPr>
      </p:sp>
      <p:sp>
        <p:nvSpPr>
          <p:cNvPr id="89091" name="Notes Placeholder 2">
            <a:extLst>
              <a:ext uri="{FF2B5EF4-FFF2-40B4-BE49-F238E27FC236}">
                <a16:creationId xmlns:a16="http://schemas.microsoft.com/office/drawing/2014/main" id="{269298A4-876A-FB8C-988F-B0F805196D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9092" name="Slide Number Placeholder 3">
            <a:extLst>
              <a:ext uri="{FF2B5EF4-FFF2-40B4-BE49-F238E27FC236}">
                <a16:creationId xmlns:a16="http://schemas.microsoft.com/office/drawing/2014/main" id="{C21E85DA-57D3-A316-E6BD-A082B8251B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panose="020B0604020202020204" pitchFamily="34" charset="0"/>
                <a:ea typeface="ＭＳ Ｐゴシック" panose="020B0600070205080204" pitchFamily="34" charset="-128"/>
              </a:defRPr>
            </a:lvl1pPr>
            <a:lvl2pPr marL="742950" indent="-285750" defTabSz="965200">
              <a:defRPr sz="2400">
                <a:solidFill>
                  <a:schemeClr val="tx1"/>
                </a:solidFill>
                <a:latin typeface="Arial" panose="020B0604020202020204" pitchFamily="34" charset="0"/>
                <a:ea typeface="ＭＳ Ｐゴシック" panose="020B0600070205080204" pitchFamily="34" charset="-128"/>
              </a:defRPr>
            </a:lvl2pPr>
            <a:lvl3pPr marL="1143000" indent="-228600" defTabSz="965200">
              <a:defRPr sz="2400">
                <a:solidFill>
                  <a:schemeClr val="tx1"/>
                </a:solidFill>
                <a:latin typeface="Arial" panose="020B0604020202020204" pitchFamily="34" charset="0"/>
                <a:ea typeface="ＭＳ Ｐゴシック" panose="020B0600070205080204" pitchFamily="34" charset="-128"/>
              </a:defRPr>
            </a:lvl3pPr>
            <a:lvl4pPr marL="1600200" indent="-228600" defTabSz="965200">
              <a:defRPr sz="2400">
                <a:solidFill>
                  <a:schemeClr val="tx1"/>
                </a:solidFill>
                <a:latin typeface="Arial" panose="020B0604020202020204" pitchFamily="34" charset="0"/>
                <a:ea typeface="ＭＳ Ｐゴシック" panose="020B0600070205080204" pitchFamily="34" charset="-128"/>
              </a:defRPr>
            </a:lvl4pPr>
            <a:lvl5pPr marL="2057400" indent="-228600" defTabSz="965200">
              <a:defRPr sz="24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3BAF27-AE21-40C4-8F5F-2185410E3C5E}" type="slidenum">
              <a:rPr lang="en-US" altLang="en-US" sz="1300" smtClean="0">
                <a:latin typeface="Times" panose="02020603050405020304" pitchFamily="18" charset="0"/>
              </a:rPr>
              <a:pPr/>
              <a:t>25</a:t>
            </a:fld>
            <a:endParaRPr lang="en-US" altLang="en-US" sz="1300">
              <a:latin typeface="Times"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8AF939F1-532C-33B9-C6DB-BA85A0FA8B28}"/>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6885D937-E395-1F10-FB37-498B75F29E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1140" name="Slide Number Placeholder 3">
            <a:extLst>
              <a:ext uri="{FF2B5EF4-FFF2-40B4-BE49-F238E27FC236}">
                <a16:creationId xmlns:a16="http://schemas.microsoft.com/office/drawing/2014/main" id="{976D151A-A4D5-295F-C34F-732A509070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panose="020B0604020202020204" pitchFamily="34" charset="0"/>
                <a:ea typeface="ＭＳ Ｐゴシック" panose="020B0600070205080204" pitchFamily="34" charset="-128"/>
              </a:defRPr>
            </a:lvl1pPr>
            <a:lvl2pPr marL="742950" indent="-285750" defTabSz="965200">
              <a:defRPr sz="2400">
                <a:solidFill>
                  <a:schemeClr val="tx1"/>
                </a:solidFill>
                <a:latin typeface="Arial" panose="020B0604020202020204" pitchFamily="34" charset="0"/>
                <a:ea typeface="ＭＳ Ｐゴシック" panose="020B0600070205080204" pitchFamily="34" charset="-128"/>
              </a:defRPr>
            </a:lvl2pPr>
            <a:lvl3pPr marL="1143000" indent="-228600" defTabSz="965200">
              <a:defRPr sz="2400">
                <a:solidFill>
                  <a:schemeClr val="tx1"/>
                </a:solidFill>
                <a:latin typeface="Arial" panose="020B0604020202020204" pitchFamily="34" charset="0"/>
                <a:ea typeface="ＭＳ Ｐゴシック" panose="020B0600070205080204" pitchFamily="34" charset="-128"/>
              </a:defRPr>
            </a:lvl3pPr>
            <a:lvl4pPr marL="1600200" indent="-228600" defTabSz="965200">
              <a:defRPr sz="2400">
                <a:solidFill>
                  <a:schemeClr val="tx1"/>
                </a:solidFill>
                <a:latin typeface="Arial" panose="020B0604020202020204" pitchFamily="34" charset="0"/>
                <a:ea typeface="ＭＳ Ｐゴシック" panose="020B0600070205080204" pitchFamily="34" charset="-128"/>
              </a:defRPr>
            </a:lvl4pPr>
            <a:lvl5pPr marL="2057400" indent="-228600" defTabSz="965200">
              <a:defRPr sz="24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CB2700F-E3E1-44D9-BBAB-95E92C9A1AF8}" type="slidenum">
              <a:rPr lang="en-US" altLang="en-US" sz="1300" smtClean="0">
                <a:latin typeface="Times" panose="02020603050405020304" pitchFamily="18" charset="0"/>
              </a:rPr>
              <a:pPr/>
              <a:t>26</a:t>
            </a:fld>
            <a:endParaRPr lang="en-US" altLang="en-US" sz="1300">
              <a:latin typeface="Times"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424E5978-8FA8-2241-75D7-414909594151}"/>
              </a:ext>
            </a:extLst>
          </p:cNvPr>
          <p:cNvSpPr>
            <a:spLocks noGrp="1" noRot="1" noChangeAspect="1" noChangeArrowheads="1" noTextEdit="1"/>
          </p:cNvSpPr>
          <p:nvPr>
            <p:ph type="sldImg"/>
          </p:nvPr>
        </p:nvSpPr>
        <p:spPr>
          <a:ln/>
        </p:spPr>
      </p:sp>
      <p:sp>
        <p:nvSpPr>
          <p:cNvPr id="93187" name="Notes Placeholder 2">
            <a:extLst>
              <a:ext uri="{FF2B5EF4-FFF2-40B4-BE49-F238E27FC236}">
                <a16:creationId xmlns:a16="http://schemas.microsoft.com/office/drawing/2014/main" id="{D0E67B0F-67F9-F998-334B-D538D29BF0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3188" name="Slide Number Placeholder 3">
            <a:extLst>
              <a:ext uri="{FF2B5EF4-FFF2-40B4-BE49-F238E27FC236}">
                <a16:creationId xmlns:a16="http://schemas.microsoft.com/office/drawing/2014/main" id="{B8BBC63B-3D9E-F1C0-C8EB-1ED93FED8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panose="020B0604020202020204" pitchFamily="34" charset="0"/>
                <a:ea typeface="ＭＳ Ｐゴシック" panose="020B0600070205080204" pitchFamily="34" charset="-128"/>
              </a:defRPr>
            </a:lvl1pPr>
            <a:lvl2pPr marL="742950" indent="-285750" defTabSz="965200">
              <a:defRPr sz="2400">
                <a:solidFill>
                  <a:schemeClr val="tx1"/>
                </a:solidFill>
                <a:latin typeface="Arial" panose="020B0604020202020204" pitchFamily="34" charset="0"/>
                <a:ea typeface="ＭＳ Ｐゴシック" panose="020B0600070205080204" pitchFamily="34" charset="-128"/>
              </a:defRPr>
            </a:lvl2pPr>
            <a:lvl3pPr marL="1143000" indent="-228600" defTabSz="965200">
              <a:defRPr sz="2400">
                <a:solidFill>
                  <a:schemeClr val="tx1"/>
                </a:solidFill>
                <a:latin typeface="Arial" panose="020B0604020202020204" pitchFamily="34" charset="0"/>
                <a:ea typeface="ＭＳ Ｐゴシック" panose="020B0600070205080204" pitchFamily="34" charset="-128"/>
              </a:defRPr>
            </a:lvl3pPr>
            <a:lvl4pPr marL="1600200" indent="-228600" defTabSz="965200">
              <a:defRPr sz="2400">
                <a:solidFill>
                  <a:schemeClr val="tx1"/>
                </a:solidFill>
                <a:latin typeface="Arial" panose="020B0604020202020204" pitchFamily="34" charset="0"/>
                <a:ea typeface="ＭＳ Ｐゴシック" panose="020B0600070205080204" pitchFamily="34" charset="-128"/>
              </a:defRPr>
            </a:lvl4pPr>
            <a:lvl5pPr marL="2057400" indent="-228600" defTabSz="965200">
              <a:defRPr sz="24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7CD1DE-D2CF-4246-B75F-92646D6D0464}" type="slidenum">
              <a:rPr lang="en-US" altLang="en-US" sz="1300" smtClean="0">
                <a:latin typeface="Times" panose="02020603050405020304" pitchFamily="18" charset="0"/>
              </a:rPr>
              <a:pPr/>
              <a:t>27</a:t>
            </a:fld>
            <a:endParaRPr lang="en-US" altLang="en-US" sz="1300">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D0F04D4F-2B39-B9C2-3F2B-AA23FAAD9D80}"/>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60FB5889-C069-4A4B-9E78-9F85754723D7}" type="slidenum">
              <a:rPr lang="en-US" altLang="en-US" sz="1200"/>
              <a:pPr algn="r"/>
              <a:t>9</a:t>
            </a:fld>
            <a:endParaRPr lang="en-US" altLang="en-US" sz="1200"/>
          </a:p>
        </p:txBody>
      </p:sp>
      <p:sp>
        <p:nvSpPr>
          <p:cNvPr id="57347" name="Rectangle 2">
            <a:extLst>
              <a:ext uri="{FF2B5EF4-FFF2-40B4-BE49-F238E27FC236}">
                <a16:creationId xmlns:a16="http://schemas.microsoft.com/office/drawing/2014/main" id="{C74F91AE-D657-F702-9B08-320BC8A50EBA}"/>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4A6475B-E542-D85C-48AA-EDA292718F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247306E0-C2F0-8799-1ADA-8F6C240B8C61}"/>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id="{6D80B503-E4DA-9373-785F-0681C91478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7284" name="Slide Number Placeholder 3">
            <a:extLst>
              <a:ext uri="{FF2B5EF4-FFF2-40B4-BE49-F238E27FC236}">
                <a16:creationId xmlns:a16="http://schemas.microsoft.com/office/drawing/2014/main" id="{729F3DCD-784F-86A3-1CAF-BABB095FEF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panose="020B0604020202020204" pitchFamily="34" charset="0"/>
                <a:ea typeface="ＭＳ Ｐゴシック" panose="020B0600070205080204" pitchFamily="34" charset="-128"/>
              </a:defRPr>
            </a:lvl1pPr>
            <a:lvl2pPr marL="742950" indent="-285750" defTabSz="965200">
              <a:defRPr sz="2400">
                <a:solidFill>
                  <a:schemeClr val="tx1"/>
                </a:solidFill>
                <a:latin typeface="Arial" panose="020B0604020202020204" pitchFamily="34" charset="0"/>
                <a:ea typeface="ＭＳ Ｐゴシック" panose="020B0600070205080204" pitchFamily="34" charset="-128"/>
              </a:defRPr>
            </a:lvl2pPr>
            <a:lvl3pPr marL="1143000" indent="-228600" defTabSz="965200">
              <a:defRPr sz="2400">
                <a:solidFill>
                  <a:schemeClr val="tx1"/>
                </a:solidFill>
                <a:latin typeface="Arial" panose="020B0604020202020204" pitchFamily="34" charset="0"/>
                <a:ea typeface="ＭＳ Ｐゴシック" panose="020B0600070205080204" pitchFamily="34" charset="-128"/>
              </a:defRPr>
            </a:lvl3pPr>
            <a:lvl4pPr marL="1600200" indent="-228600" defTabSz="965200">
              <a:defRPr sz="2400">
                <a:solidFill>
                  <a:schemeClr val="tx1"/>
                </a:solidFill>
                <a:latin typeface="Arial" panose="020B0604020202020204" pitchFamily="34" charset="0"/>
                <a:ea typeface="ＭＳ Ｐゴシック" panose="020B0600070205080204" pitchFamily="34" charset="-128"/>
              </a:defRPr>
            </a:lvl4pPr>
            <a:lvl5pPr marL="2057400" indent="-228600" defTabSz="965200">
              <a:defRPr sz="2400">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6F71EA8-625A-4C2C-8307-46024185C898}" type="slidenum">
              <a:rPr lang="en-US" altLang="en-US" sz="1300" smtClean="0">
                <a:latin typeface="Times" panose="02020603050405020304" pitchFamily="18" charset="0"/>
              </a:rPr>
              <a:pPr/>
              <a:t>30</a:t>
            </a:fld>
            <a:endParaRPr lang="en-US" altLang="en-US" sz="1300">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E9DFF42-F393-3477-8CA6-1F53FBD820E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DD94CBF-EF43-4203-A198-1D9FB29B8C83}" type="slidenum">
              <a:rPr lang="en-US" altLang="en-US" sz="1200"/>
              <a:pPr algn="r"/>
              <a:t>10</a:t>
            </a:fld>
            <a:endParaRPr lang="en-US" altLang="en-US" sz="1200"/>
          </a:p>
        </p:txBody>
      </p:sp>
      <p:sp>
        <p:nvSpPr>
          <p:cNvPr id="59395" name="Rectangle 2">
            <a:extLst>
              <a:ext uri="{FF2B5EF4-FFF2-40B4-BE49-F238E27FC236}">
                <a16:creationId xmlns:a16="http://schemas.microsoft.com/office/drawing/2014/main" id="{19F43057-05F3-9B5A-C9F0-46611F037EF0}"/>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CE757BFF-4A3A-3C55-BC56-503B4E6ACF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BDE6063E-46D2-5951-8330-F59A6B8419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AAE2EAE-75FF-4473-99DD-FBC8D92C2E34}" type="slidenum">
              <a:rPr lang="en-US" altLang="en-US" sz="1200" smtClean="0">
                <a:cs typeface="Arial" panose="020B0604020202020204" pitchFamily="34" charset="0"/>
              </a:rPr>
              <a:pPr eaLnBrk="1" hangingPunct="1"/>
              <a:t>11</a:t>
            </a:fld>
            <a:endParaRPr lang="en-US" altLang="en-US" sz="1200">
              <a:cs typeface="Arial" panose="020B0604020202020204" pitchFamily="34" charset="0"/>
            </a:endParaRPr>
          </a:p>
        </p:txBody>
      </p:sp>
      <p:sp>
        <p:nvSpPr>
          <p:cNvPr id="61443" name="Rectangle 2">
            <a:extLst>
              <a:ext uri="{FF2B5EF4-FFF2-40B4-BE49-F238E27FC236}">
                <a16:creationId xmlns:a16="http://schemas.microsoft.com/office/drawing/2014/main" id="{D3918DE7-0312-A995-3149-0C56B558B7D5}"/>
              </a:ext>
            </a:extLst>
          </p:cNvPr>
          <p:cNvSpPr>
            <a:spLocks noGrp="1" noRot="1" noChangeAspect="1" noChangeArrowheads="1" noTextEdit="1"/>
          </p:cNvSpPr>
          <p:nvPr>
            <p:ph type="sldImg"/>
          </p:nvPr>
        </p:nvSpPr>
        <p:spPr>
          <a:xfrm>
            <a:off x="1143000" y="687388"/>
            <a:ext cx="4572000" cy="3429000"/>
          </a:xfrm>
          <a:ln/>
        </p:spPr>
      </p:sp>
      <p:sp>
        <p:nvSpPr>
          <p:cNvPr id="61444" name="Rectangle 3">
            <a:extLst>
              <a:ext uri="{FF2B5EF4-FFF2-40B4-BE49-F238E27FC236}">
                <a16:creationId xmlns:a16="http://schemas.microsoft.com/office/drawing/2014/main" id="{2D6BD08B-399E-B96E-603A-976625EA73C8}"/>
              </a:ext>
            </a:extLst>
          </p:cNvPr>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spcBef>
                <a:spcPct val="0"/>
              </a:spcBef>
            </a:pPr>
            <a:r>
              <a:rPr lang="en-US" altLang="en-US">
                <a:cs typeface="Arial" panose="020B0604020202020204" pitchFamily="34" charset="0"/>
              </a:rPr>
              <a:t>FIGURE 2-17 Summary of ATP production from the complete oxidation of one molecule of glucose.  The total of 32 ATP assumes that electrons carried by each NADH yield 2.5 ATP and those carried by each FADH2 yield 1.5 ATP during oxidative phosphorylation.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4983B5D7-8BD8-9870-CEB8-D059062D81E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8E2C5DA-D19B-4877-96DE-733D186083D7}" type="slidenum">
              <a:rPr lang="en-US" altLang="en-US" sz="1200"/>
              <a:pPr algn="r"/>
              <a:t>12</a:t>
            </a:fld>
            <a:endParaRPr lang="en-US" altLang="en-US" sz="1200"/>
          </a:p>
        </p:txBody>
      </p:sp>
      <p:sp>
        <p:nvSpPr>
          <p:cNvPr id="63491" name="Rectangle 2">
            <a:extLst>
              <a:ext uri="{FF2B5EF4-FFF2-40B4-BE49-F238E27FC236}">
                <a16:creationId xmlns:a16="http://schemas.microsoft.com/office/drawing/2014/main" id="{7D1FB8EA-4E59-D62E-F835-C9F4CB60ADCC}"/>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76B66B1D-9040-29F2-CD1F-325CF2613C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FE04BFC3-7EE9-5869-D8DB-B60863AD689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4450E18E-350E-425A-A24C-A52D855619B4}" type="slidenum">
              <a:rPr lang="en-US" altLang="en-US" sz="1200"/>
              <a:pPr algn="r"/>
              <a:t>13</a:t>
            </a:fld>
            <a:endParaRPr lang="en-US" altLang="en-US" sz="1200"/>
          </a:p>
        </p:txBody>
      </p:sp>
      <p:sp>
        <p:nvSpPr>
          <p:cNvPr id="65539" name="Rectangle 2">
            <a:extLst>
              <a:ext uri="{FF2B5EF4-FFF2-40B4-BE49-F238E27FC236}">
                <a16:creationId xmlns:a16="http://schemas.microsoft.com/office/drawing/2014/main" id="{2FE0562E-E5B2-654C-8EBA-1EA69B72C195}"/>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08997B0F-8F7E-88B4-9A9F-B0671767A1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05A9CA26-1AD5-1A58-01F0-33F8E340949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CC4D0D2D-FCAB-4A9D-BBE8-2BBE04AEEAAB}" type="slidenum">
              <a:rPr lang="en-US" altLang="en-US" sz="1200"/>
              <a:pPr algn="r"/>
              <a:t>14</a:t>
            </a:fld>
            <a:endParaRPr lang="en-US" altLang="en-US" sz="1200"/>
          </a:p>
        </p:txBody>
      </p:sp>
      <p:sp>
        <p:nvSpPr>
          <p:cNvPr id="67587" name="Rectangle 2">
            <a:extLst>
              <a:ext uri="{FF2B5EF4-FFF2-40B4-BE49-F238E27FC236}">
                <a16:creationId xmlns:a16="http://schemas.microsoft.com/office/drawing/2014/main" id="{0BDDB46B-3AC5-880C-9637-A21A40DB1ADB}"/>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4086BD08-C2A2-F0F4-71BF-0DE9654121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191AFDD0-A909-90FA-29A6-1525611E1A2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2B63400-45FF-43B6-B4E0-3D1EFA5DC075}" type="slidenum">
              <a:rPr lang="en-US" altLang="en-US" sz="1200"/>
              <a:pPr algn="r"/>
              <a:t>15</a:t>
            </a:fld>
            <a:endParaRPr lang="en-US" altLang="en-US" sz="1200"/>
          </a:p>
        </p:txBody>
      </p:sp>
      <p:sp>
        <p:nvSpPr>
          <p:cNvPr id="69635" name="Rectangle 2">
            <a:extLst>
              <a:ext uri="{FF2B5EF4-FFF2-40B4-BE49-F238E27FC236}">
                <a16:creationId xmlns:a16="http://schemas.microsoft.com/office/drawing/2014/main" id="{C2B63633-8E65-FDDE-A667-0C774F9447C9}"/>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53DD8070-13B0-5AD5-B6C0-2A40BA9951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2D18387C-EF7B-DF6D-CE8E-0ECEE4FBCFC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5C2D187-6FE3-4014-B577-A4198A62A05B}" type="slidenum">
              <a:rPr lang="en-US" altLang="en-US" sz="1200"/>
              <a:pPr algn="r"/>
              <a:t>16</a:t>
            </a:fld>
            <a:endParaRPr lang="en-US" altLang="en-US" sz="1200"/>
          </a:p>
        </p:txBody>
      </p:sp>
      <p:sp>
        <p:nvSpPr>
          <p:cNvPr id="71683" name="Rectangle 2">
            <a:extLst>
              <a:ext uri="{FF2B5EF4-FFF2-40B4-BE49-F238E27FC236}">
                <a16:creationId xmlns:a16="http://schemas.microsoft.com/office/drawing/2014/main" id="{4A3D682F-654E-AB36-01D8-3C6F321C0F1A}"/>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07693652-07AA-39D3-1C2C-D86FFEBA72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6626-C9A4-8FE3-70DC-6CD9C6873C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468D57-0D5C-54BD-62B3-80A6A2546C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DE029D-2147-7B01-54D8-DFE7D705F116}"/>
              </a:ext>
            </a:extLst>
          </p:cNvPr>
          <p:cNvSpPr>
            <a:spLocks noGrp="1"/>
          </p:cNvSpPr>
          <p:nvPr>
            <p:ph type="dt" sz="half" idx="10"/>
          </p:nvPr>
        </p:nvSpPr>
        <p:spPr/>
        <p:txBody>
          <a:bodyPr/>
          <a:lstStyle/>
          <a:p>
            <a:fld id="{B9C1AACA-BD19-4E82-BC2B-81B714E8EE8D}" type="datetimeFigureOut">
              <a:rPr lang="en-US" smtClean="0"/>
              <a:t>1/15/2026</a:t>
            </a:fld>
            <a:endParaRPr lang="en-US"/>
          </a:p>
        </p:txBody>
      </p:sp>
      <p:sp>
        <p:nvSpPr>
          <p:cNvPr id="5" name="Footer Placeholder 4">
            <a:extLst>
              <a:ext uri="{FF2B5EF4-FFF2-40B4-BE49-F238E27FC236}">
                <a16:creationId xmlns:a16="http://schemas.microsoft.com/office/drawing/2014/main" id="{10AA07BA-C742-F726-7180-DA0387087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0C435-C847-9501-18C7-E114914A33F4}"/>
              </a:ext>
            </a:extLst>
          </p:cNvPr>
          <p:cNvSpPr>
            <a:spLocks noGrp="1"/>
          </p:cNvSpPr>
          <p:nvPr>
            <p:ph type="sldNum" sz="quarter" idx="12"/>
          </p:nvPr>
        </p:nvSpPr>
        <p:spPr/>
        <p:txBody>
          <a:bodyPr/>
          <a:lstStyle/>
          <a:p>
            <a:fld id="{533F55FD-552F-4F99-920D-FE11E2BA36AB}" type="slidenum">
              <a:rPr lang="en-US" smtClean="0"/>
              <a:t>‹#›</a:t>
            </a:fld>
            <a:endParaRPr lang="en-US"/>
          </a:p>
        </p:txBody>
      </p:sp>
    </p:spTree>
    <p:extLst>
      <p:ext uri="{BB962C8B-B14F-4D97-AF65-F5344CB8AC3E}">
        <p14:creationId xmlns:p14="http://schemas.microsoft.com/office/powerpoint/2010/main" val="2776013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1351C-A80A-AFE9-F65A-EB25E1C4F9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E2B6E7-0333-758C-CEA3-9F0452A9F9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7C1215-8273-3740-3670-5B8A20E68FAE}"/>
              </a:ext>
            </a:extLst>
          </p:cNvPr>
          <p:cNvSpPr>
            <a:spLocks noGrp="1"/>
          </p:cNvSpPr>
          <p:nvPr>
            <p:ph type="dt" sz="half" idx="10"/>
          </p:nvPr>
        </p:nvSpPr>
        <p:spPr/>
        <p:txBody>
          <a:bodyPr/>
          <a:lstStyle/>
          <a:p>
            <a:fld id="{B9C1AACA-BD19-4E82-BC2B-81B714E8EE8D}" type="datetimeFigureOut">
              <a:rPr lang="en-US" smtClean="0"/>
              <a:t>1/15/2026</a:t>
            </a:fld>
            <a:endParaRPr lang="en-US"/>
          </a:p>
        </p:txBody>
      </p:sp>
      <p:sp>
        <p:nvSpPr>
          <p:cNvPr id="5" name="Footer Placeholder 4">
            <a:extLst>
              <a:ext uri="{FF2B5EF4-FFF2-40B4-BE49-F238E27FC236}">
                <a16:creationId xmlns:a16="http://schemas.microsoft.com/office/drawing/2014/main" id="{E40A6A0B-A180-81D3-C6DF-1E725C75A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D4338-13DE-5CAF-B5DA-97C26740D6DC}"/>
              </a:ext>
            </a:extLst>
          </p:cNvPr>
          <p:cNvSpPr>
            <a:spLocks noGrp="1"/>
          </p:cNvSpPr>
          <p:nvPr>
            <p:ph type="sldNum" sz="quarter" idx="12"/>
          </p:nvPr>
        </p:nvSpPr>
        <p:spPr/>
        <p:txBody>
          <a:bodyPr/>
          <a:lstStyle/>
          <a:p>
            <a:fld id="{533F55FD-552F-4F99-920D-FE11E2BA36AB}" type="slidenum">
              <a:rPr lang="en-US" smtClean="0"/>
              <a:t>‹#›</a:t>
            </a:fld>
            <a:endParaRPr lang="en-US"/>
          </a:p>
        </p:txBody>
      </p:sp>
    </p:spTree>
    <p:extLst>
      <p:ext uri="{BB962C8B-B14F-4D97-AF65-F5344CB8AC3E}">
        <p14:creationId xmlns:p14="http://schemas.microsoft.com/office/powerpoint/2010/main" val="1598177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9E8E29-BA71-276D-5A1B-4F01F374C1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CBE9D8-9B94-552C-EA4F-B07F26F8A0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66D7A-F241-43D5-2D46-495287FA13CF}"/>
              </a:ext>
            </a:extLst>
          </p:cNvPr>
          <p:cNvSpPr>
            <a:spLocks noGrp="1"/>
          </p:cNvSpPr>
          <p:nvPr>
            <p:ph type="dt" sz="half" idx="10"/>
          </p:nvPr>
        </p:nvSpPr>
        <p:spPr/>
        <p:txBody>
          <a:bodyPr/>
          <a:lstStyle/>
          <a:p>
            <a:fld id="{B9C1AACA-BD19-4E82-BC2B-81B714E8EE8D}" type="datetimeFigureOut">
              <a:rPr lang="en-US" smtClean="0"/>
              <a:t>1/15/2026</a:t>
            </a:fld>
            <a:endParaRPr lang="en-US"/>
          </a:p>
        </p:txBody>
      </p:sp>
      <p:sp>
        <p:nvSpPr>
          <p:cNvPr id="5" name="Footer Placeholder 4">
            <a:extLst>
              <a:ext uri="{FF2B5EF4-FFF2-40B4-BE49-F238E27FC236}">
                <a16:creationId xmlns:a16="http://schemas.microsoft.com/office/drawing/2014/main" id="{14A8253E-44AA-9E67-F147-AF860D7DB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E5CD9F-7545-32B6-F06F-DD8C926751AF}"/>
              </a:ext>
            </a:extLst>
          </p:cNvPr>
          <p:cNvSpPr>
            <a:spLocks noGrp="1"/>
          </p:cNvSpPr>
          <p:nvPr>
            <p:ph type="sldNum" sz="quarter" idx="12"/>
          </p:nvPr>
        </p:nvSpPr>
        <p:spPr/>
        <p:txBody>
          <a:bodyPr/>
          <a:lstStyle/>
          <a:p>
            <a:fld id="{533F55FD-552F-4F99-920D-FE11E2BA36AB}" type="slidenum">
              <a:rPr lang="en-US" smtClean="0"/>
              <a:t>‹#›</a:t>
            </a:fld>
            <a:endParaRPr lang="en-US"/>
          </a:p>
        </p:txBody>
      </p:sp>
    </p:spTree>
    <p:extLst>
      <p:ext uri="{BB962C8B-B14F-4D97-AF65-F5344CB8AC3E}">
        <p14:creationId xmlns:p14="http://schemas.microsoft.com/office/powerpoint/2010/main" val="851203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4DA5C-4781-2D5D-BE62-582D9954FB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8330E5-5244-16EB-3D86-5B24CF78D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938238-7726-6A89-7380-1B0D0F88159C}"/>
              </a:ext>
            </a:extLst>
          </p:cNvPr>
          <p:cNvSpPr>
            <a:spLocks noGrp="1"/>
          </p:cNvSpPr>
          <p:nvPr>
            <p:ph type="dt" sz="half" idx="10"/>
          </p:nvPr>
        </p:nvSpPr>
        <p:spPr/>
        <p:txBody>
          <a:bodyPr/>
          <a:lstStyle/>
          <a:p>
            <a:fld id="{B9C1AACA-BD19-4E82-BC2B-81B714E8EE8D}" type="datetimeFigureOut">
              <a:rPr lang="en-US" smtClean="0"/>
              <a:t>1/15/2026</a:t>
            </a:fld>
            <a:endParaRPr lang="en-US"/>
          </a:p>
        </p:txBody>
      </p:sp>
      <p:sp>
        <p:nvSpPr>
          <p:cNvPr id="5" name="Footer Placeholder 4">
            <a:extLst>
              <a:ext uri="{FF2B5EF4-FFF2-40B4-BE49-F238E27FC236}">
                <a16:creationId xmlns:a16="http://schemas.microsoft.com/office/drawing/2014/main" id="{2CE787CB-AB76-B7AD-81C9-B1A15B391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9BBED-7B4D-D612-275D-88F545F3B9BD}"/>
              </a:ext>
            </a:extLst>
          </p:cNvPr>
          <p:cNvSpPr>
            <a:spLocks noGrp="1"/>
          </p:cNvSpPr>
          <p:nvPr>
            <p:ph type="sldNum" sz="quarter" idx="12"/>
          </p:nvPr>
        </p:nvSpPr>
        <p:spPr/>
        <p:txBody>
          <a:bodyPr/>
          <a:lstStyle/>
          <a:p>
            <a:fld id="{533F55FD-552F-4F99-920D-FE11E2BA36AB}" type="slidenum">
              <a:rPr lang="en-US" smtClean="0"/>
              <a:t>‹#›</a:t>
            </a:fld>
            <a:endParaRPr lang="en-US"/>
          </a:p>
        </p:txBody>
      </p:sp>
    </p:spTree>
    <p:extLst>
      <p:ext uri="{BB962C8B-B14F-4D97-AF65-F5344CB8AC3E}">
        <p14:creationId xmlns:p14="http://schemas.microsoft.com/office/powerpoint/2010/main" val="1261835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5FCE-B910-3D3F-B2A7-CD886AFDF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23A0F-B92D-E2F6-98C4-5478D751C00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40D95B-F066-1B37-F940-96A906EDC84D}"/>
              </a:ext>
            </a:extLst>
          </p:cNvPr>
          <p:cNvSpPr>
            <a:spLocks noGrp="1"/>
          </p:cNvSpPr>
          <p:nvPr>
            <p:ph type="dt" sz="half" idx="10"/>
          </p:nvPr>
        </p:nvSpPr>
        <p:spPr/>
        <p:txBody>
          <a:bodyPr/>
          <a:lstStyle/>
          <a:p>
            <a:fld id="{B9C1AACA-BD19-4E82-BC2B-81B714E8EE8D}" type="datetimeFigureOut">
              <a:rPr lang="en-US" smtClean="0"/>
              <a:t>1/15/2026</a:t>
            </a:fld>
            <a:endParaRPr lang="en-US"/>
          </a:p>
        </p:txBody>
      </p:sp>
      <p:sp>
        <p:nvSpPr>
          <p:cNvPr id="5" name="Footer Placeholder 4">
            <a:extLst>
              <a:ext uri="{FF2B5EF4-FFF2-40B4-BE49-F238E27FC236}">
                <a16:creationId xmlns:a16="http://schemas.microsoft.com/office/drawing/2014/main" id="{E2B622E3-9894-7A20-C6B9-8313B5517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F165C7-1D8E-5897-C923-0EB6926DC973}"/>
              </a:ext>
            </a:extLst>
          </p:cNvPr>
          <p:cNvSpPr>
            <a:spLocks noGrp="1"/>
          </p:cNvSpPr>
          <p:nvPr>
            <p:ph type="sldNum" sz="quarter" idx="12"/>
          </p:nvPr>
        </p:nvSpPr>
        <p:spPr/>
        <p:txBody>
          <a:bodyPr/>
          <a:lstStyle/>
          <a:p>
            <a:fld id="{533F55FD-552F-4F99-920D-FE11E2BA36AB}" type="slidenum">
              <a:rPr lang="en-US" smtClean="0"/>
              <a:t>‹#›</a:t>
            </a:fld>
            <a:endParaRPr lang="en-US"/>
          </a:p>
        </p:txBody>
      </p:sp>
    </p:spTree>
    <p:extLst>
      <p:ext uri="{BB962C8B-B14F-4D97-AF65-F5344CB8AC3E}">
        <p14:creationId xmlns:p14="http://schemas.microsoft.com/office/powerpoint/2010/main" val="201759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7F48-2FEA-F65E-3B83-8FF83D657F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E1DD09-BFFA-AA19-CB5A-6FA40B034A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B30E96-5C20-F7AF-0B72-109502E032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C3D6B8-E292-55D8-0F36-1A936BAD9540}"/>
              </a:ext>
            </a:extLst>
          </p:cNvPr>
          <p:cNvSpPr>
            <a:spLocks noGrp="1"/>
          </p:cNvSpPr>
          <p:nvPr>
            <p:ph type="dt" sz="half" idx="10"/>
          </p:nvPr>
        </p:nvSpPr>
        <p:spPr/>
        <p:txBody>
          <a:bodyPr/>
          <a:lstStyle/>
          <a:p>
            <a:fld id="{B9C1AACA-BD19-4E82-BC2B-81B714E8EE8D}" type="datetimeFigureOut">
              <a:rPr lang="en-US" smtClean="0"/>
              <a:t>1/15/2026</a:t>
            </a:fld>
            <a:endParaRPr lang="en-US"/>
          </a:p>
        </p:txBody>
      </p:sp>
      <p:sp>
        <p:nvSpPr>
          <p:cNvPr id="6" name="Footer Placeholder 5">
            <a:extLst>
              <a:ext uri="{FF2B5EF4-FFF2-40B4-BE49-F238E27FC236}">
                <a16:creationId xmlns:a16="http://schemas.microsoft.com/office/drawing/2014/main" id="{7E5BB9D6-3820-CCC8-88FB-5DDBF644AF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D22C6C-AC30-25F4-3C33-4A448BB42F03}"/>
              </a:ext>
            </a:extLst>
          </p:cNvPr>
          <p:cNvSpPr>
            <a:spLocks noGrp="1"/>
          </p:cNvSpPr>
          <p:nvPr>
            <p:ph type="sldNum" sz="quarter" idx="12"/>
          </p:nvPr>
        </p:nvSpPr>
        <p:spPr/>
        <p:txBody>
          <a:bodyPr/>
          <a:lstStyle/>
          <a:p>
            <a:fld id="{533F55FD-552F-4F99-920D-FE11E2BA36AB}" type="slidenum">
              <a:rPr lang="en-US" smtClean="0"/>
              <a:t>‹#›</a:t>
            </a:fld>
            <a:endParaRPr lang="en-US"/>
          </a:p>
        </p:txBody>
      </p:sp>
    </p:spTree>
    <p:extLst>
      <p:ext uri="{BB962C8B-B14F-4D97-AF65-F5344CB8AC3E}">
        <p14:creationId xmlns:p14="http://schemas.microsoft.com/office/powerpoint/2010/main" val="266005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E8119-B1A5-A674-B7D3-6ADFAD5C60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1BF322-C90F-BC4E-6033-5DAABADDA0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0A3426-2CA9-3F22-F2C5-ECA02DBFD8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402CB3-073B-02E1-B1C1-6090BF6E1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98D1D7-F21C-8FE8-E765-A0F4FAC878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F64A56-5551-3F25-02F2-1A42C1335D76}"/>
              </a:ext>
            </a:extLst>
          </p:cNvPr>
          <p:cNvSpPr>
            <a:spLocks noGrp="1"/>
          </p:cNvSpPr>
          <p:nvPr>
            <p:ph type="dt" sz="half" idx="10"/>
          </p:nvPr>
        </p:nvSpPr>
        <p:spPr/>
        <p:txBody>
          <a:bodyPr/>
          <a:lstStyle/>
          <a:p>
            <a:fld id="{B9C1AACA-BD19-4E82-BC2B-81B714E8EE8D}" type="datetimeFigureOut">
              <a:rPr lang="en-US" smtClean="0"/>
              <a:t>1/15/2026</a:t>
            </a:fld>
            <a:endParaRPr lang="en-US"/>
          </a:p>
        </p:txBody>
      </p:sp>
      <p:sp>
        <p:nvSpPr>
          <p:cNvPr id="8" name="Footer Placeholder 7">
            <a:extLst>
              <a:ext uri="{FF2B5EF4-FFF2-40B4-BE49-F238E27FC236}">
                <a16:creationId xmlns:a16="http://schemas.microsoft.com/office/drawing/2014/main" id="{E608ACE2-7B5C-5ECD-1276-F07B6C5E2F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8AB85F-9A24-56F5-46F8-C9A90AB677B1}"/>
              </a:ext>
            </a:extLst>
          </p:cNvPr>
          <p:cNvSpPr>
            <a:spLocks noGrp="1"/>
          </p:cNvSpPr>
          <p:nvPr>
            <p:ph type="sldNum" sz="quarter" idx="12"/>
          </p:nvPr>
        </p:nvSpPr>
        <p:spPr/>
        <p:txBody>
          <a:bodyPr/>
          <a:lstStyle/>
          <a:p>
            <a:fld id="{533F55FD-552F-4F99-920D-FE11E2BA36AB}" type="slidenum">
              <a:rPr lang="en-US" smtClean="0"/>
              <a:t>‹#›</a:t>
            </a:fld>
            <a:endParaRPr lang="en-US"/>
          </a:p>
        </p:txBody>
      </p:sp>
    </p:spTree>
    <p:extLst>
      <p:ext uri="{BB962C8B-B14F-4D97-AF65-F5344CB8AC3E}">
        <p14:creationId xmlns:p14="http://schemas.microsoft.com/office/powerpoint/2010/main" val="425838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46FAF-ACA1-5186-4B15-DDC879091B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8581F0-F13A-EFEF-81D5-C7D225E2FBF9}"/>
              </a:ext>
            </a:extLst>
          </p:cNvPr>
          <p:cNvSpPr>
            <a:spLocks noGrp="1"/>
          </p:cNvSpPr>
          <p:nvPr>
            <p:ph type="dt" sz="half" idx="10"/>
          </p:nvPr>
        </p:nvSpPr>
        <p:spPr/>
        <p:txBody>
          <a:bodyPr/>
          <a:lstStyle/>
          <a:p>
            <a:fld id="{B9C1AACA-BD19-4E82-BC2B-81B714E8EE8D}" type="datetimeFigureOut">
              <a:rPr lang="en-US" smtClean="0"/>
              <a:t>1/15/2026</a:t>
            </a:fld>
            <a:endParaRPr lang="en-US"/>
          </a:p>
        </p:txBody>
      </p:sp>
      <p:sp>
        <p:nvSpPr>
          <p:cNvPr id="4" name="Footer Placeholder 3">
            <a:extLst>
              <a:ext uri="{FF2B5EF4-FFF2-40B4-BE49-F238E27FC236}">
                <a16:creationId xmlns:a16="http://schemas.microsoft.com/office/drawing/2014/main" id="{AF0852C9-AF98-16F7-ECB8-2F12ED6930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130FCE-A6F6-FF67-78DD-06CFA0013CA7}"/>
              </a:ext>
            </a:extLst>
          </p:cNvPr>
          <p:cNvSpPr>
            <a:spLocks noGrp="1"/>
          </p:cNvSpPr>
          <p:nvPr>
            <p:ph type="sldNum" sz="quarter" idx="12"/>
          </p:nvPr>
        </p:nvSpPr>
        <p:spPr/>
        <p:txBody>
          <a:bodyPr/>
          <a:lstStyle/>
          <a:p>
            <a:fld id="{533F55FD-552F-4F99-920D-FE11E2BA36AB}" type="slidenum">
              <a:rPr lang="en-US" smtClean="0"/>
              <a:t>‹#›</a:t>
            </a:fld>
            <a:endParaRPr lang="en-US"/>
          </a:p>
        </p:txBody>
      </p:sp>
    </p:spTree>
    <p:extLst>
      <p:ext uri="{BB962C8B-B14F-4D97-AF65-F5344CB8AC3E}">
        <p14:creationId xmlns:p14="http://schemas.microsoft.com/office/powerpoint/2010/main" val="4057129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3352BC-75C2-6A1F-FC46-C4F87C8CD6BE}"/>
              </a:ext>
            </a:extLst>
          </p:cNvPr>
          <p:cNvSpPr>
            <a:spLocks noGrp="1"/>
          </p:cNvSpPr>
          <p:nvPr>
            <p:ph type="dt" sz="half" idx="10"/>
          </p:nvPr>
        </p:nvSpPr>
        <p:spPr/>
        <p:txBody>
          <a:bodyPr/>
          <a:lstStyle/>
          <a:p>
            <a:fld id="{B9C1AACA-BD19-4E82-BC2B-81B714E8EE8D}" type="datetimeFigureOut">
              <a:rPr lang="en-US" smtClean="0"/>
              <a:t>1/15/2026</a:t>
            </a:fld>
            <a:endParaRPr lang="en-US"/>
          </a:p>
        </p:txBody>
      </p:sp>
      <p:sp>
        <p:nvSpPr>
          <p:cNvPr id="3" name="Footer Placeholder 2">
            <a:extLst>
              <a:ext uri="{FF2B5EF4-FFF2-40B4-BE49-F238E27FC236}">
                <a16:creationId xmlns:a16="http://schemas.microsoft.com/office/drawing/2014/main" id="{4075ECA8-D74D-16A0-10C3-7E65CF892B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5A38A0-713B-8CE8-9B73-B55B3B5EF06A}"/>
              </a:ext>
            </a:extLst>
          </p:cNvPr>
          <p:cNvSpPr>
            <a:spLocks noGrp="1"/>
          </p:cNvSpPr>
          <p:nvPr>
            <p:ph type="sldNum" sz="quarter" idx="12"/>
          </p:nvPr>
        </p:nvSpPr>
        <p:spPr/>
        <p:txBody>
          <a:bodyPr/>
          <a:lstStyle/>
          <a:p>
            <a:fld id="{533F55FD-552F-4F99-920D-FE11E2BA36AB}" type="slidenum">
              <a:rPr lang="en-US" smtClean="0"/>
              <a:t>‹#›</a:t>
            </a:fld>
            <a:endParaRPr lang="en-US"/>
          </a:p>
        </p:txBody>
      </p:sp>
    </p:spTree>
    <p:extLst>
      <p:ext uri="{BB962C8B-B14F-4D97-AF65-F5344CB8AC3E}">
        <p14:creationId xmlns:p14="http://schemas.microsoft.com/office/powerpoint/2010/main" val="317338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CC185-4445-A700-900E-63CE5D918C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87576C-7AE8-3D8E-0224-B7AC5B38AB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FC7D00-28AB-377F-1AD0-6646B087E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74649B-3873-D79D-211A-99F52622CC8A}"/>
              </a:ext>
            </a:extLst>
          </p:cNvPr>
          <p:cNvSpPr>
            <a:spLocks noGrp="1"/>
          </p:cNvSpPr>
          <p:nvPr>
            <p:ph type="dt" sz="half" idx="10"/>
          </p:nvPr>
        </p:nvSpPr>
        <p:spPr/>
        <p:txBody>
          <a:bodyPr/>
          <a:lstStyle/>
          <a:p>
            <a:fld id="{B9C1AACA-BD19-4E82-BC2B-81B714E8EE8D}" type="datetimeFigureOut">
              <a:rPr lang="en-US" smtClean="0"/>
              <a:t>1/15/2026</a:t>
            </a:fld>
            <a:endParaRPr lang="en-US"/>
          </a:p>
        </p:txBody>
      </p:sp>
      <p:sp>
        <p:nvSpPr>
          <p:cNvPr id="6" name="Footer Placeholder 5">
            <a:extLst>
              <a:ext uri="{FF2B5EF4-FFF2-40B4-BE49-F238E27FC236}">
                <a16:creationId xmlns:a16="http://schemas.microsoft.com/office/drawing/2014/main" id="{6A47F865-780A-4E7F-F8D8-BF474B4AB6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3A19A-BCBE-C578-1838-33666B84F65E}"/>
              </a:ext>
            </a:extLst>
          </p:cNvPr>
          <p:cNvSpPr>
            <a:spLocks noGrp="1"/>
          </p:cNvSpPr>
          <p:nvPr>
            <p:ph type="sldNum" sz="quarter" idx="12"/>
          </p:nvPr>
        </p:nvSpPr>
        <p:spPr/>
        <p:txBody>
          <a:bodyPr/>
          <a:lstStyle/>
          <a:p>
            <a:fld id="{533F55FD-552F-4F99-920D-FE11E2BA36AB}" type="slidenum">
              <a:rPr lang="en-US" smtClean="0"/>
              <a:t>‹#›</a:t>
            </a:fld>
            <a:endParaRPr lang="en-US"/>
          </a:p>
        </p:txBody>
      </p:sp>
    </p:spTree>
    <p:extLst>
      <p:ext uri="{BB962C8B-B14F-4D97-AF65-F5344CB8AC3E}">
        <p14:creationId xmlns:p14="http://schemas.microsoft.com/office/powerpoint/2010/main" val="2926818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0FE12-21BD-443A-3C66-000F52FC5D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9F4037-B338-FC92-B4F8-8CC4FC5778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D1B834-332A-0CB2-7C0B-0B4D78DF4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EFA02E-5439-1F68-BB2C-792D7F05861F}"/>
              </a:ext>
            </a:extLst>
          </p:cNvPr>
          <p:cNvSpPr>
            <a:spLocks noGrp="1"/>
          </p:cNvSpPr>
          <p:nvPr>
            <p:ph type="dt" sz="half" idx="10"/>
          </p:nvPr>
        </p:nvSpPr>
        <p:spPr/>
        <p:txBody>
          <a:bodyPr/>
          <a:lstStyle/>
          <a:p>
            <a:fld id="{B9C1AACA-BD19-4E82-BC2B-81B714E8EE8D}" type="datetimeFigureOut">
              <a:rPr lang="en-US" smtClean="0"/>
              <a:t>1/15/2026</a:t>
            </a:fld>
            <a:endParaRPr lang="en-US"/>
          </a:p>
        </p:txBody>
      </p:sp>
      <p:sp>
        <p:nvSpPr>
          <p:cNvPr id="6" name="Footer Placeholder 5">
            <a:extLst>
              <a:ext uri="{FF2B5EF4-FFF2-40B4-BE49-F238E27FC236}">
                <a16:creationId xmlns:a16="http://schemas.microsoft.com/office/drawing/2014/main" id="{AE16F9E3-C8F8-4570-20B5-E191E777BF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9B1DC2-315C-8805-EEE1-C384E6D0022A}"/>
              </a:ext>
            </a:extLst>
          </p:cNvPr>
          <p:cNvSpPr>
            <a:spLocks noGrp="1"/>
          </p:cNvSpPr>
          <p:nvPr>
            <p:ph type="sldNum" sz="quarter" idx="12"/>
          </p:nvPr>
        </p:nvSpPr>
        <p:spPr/>
        <p:txBody>
          <a:bodyPr/>
          <a:lstStyle/>
          <a:p>
            <a:fld id="{533F55FD-552F-4F99-920D-FE11E2BA36AB}" type="slidenum">
              <a:rPr lang="en-US" smtClean="0"/>
              <a:t>‹#›</a:t>
            </a:fld>
            <a:endParaRPr lang="en-US"/>
          </a:p>
        </p:txBody>
      </p:sp>
    </p:spTree>
    <p:extLst>
      <p:ext uri="{BB962C8B-B14F-4D97-AF65-F5344CB8AC3E}">
        <p14:creationId xmlns:p14="http://schemas.microsoft.com/office/powerpoint/2010/main" val="3607303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7861A3-607F-D2F9-7554-2B410C05ED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D36168-60CB-0F55-D58A-593DC57D75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5122FC-6ADC-9305-6C4A-3A044B5A03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C1AACA-BD19-4E82-BC2B-81B714E8EE8D}" type="datetimeFigureOut">
              <a:rPr lang="en-US" smtClean="0"/>
              <a:t>1/15/2026</a:t>
            </a:fld>
            <a:endParaRPr lang="en-US"/>
          </a:p>
        </p:txBody>
      </p:sp>
      <p:sp>
        <p:nvSpPr>
          <p:cNvPr id="5" name="Footer Placeholder 4">
            <a:extLst>
              <a:ext uri="{FF2B5EF4-FFF2-40B4-BE49-F238E27FC236}">
                <a16:creationId xmlns:a16="http://schemas.microsoft.com/office/drawing/2014/main" id="{29058FBB-902D-DFAB-1C9A-100E4FA7FC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4C31132-4B8F-615A-C0BB-3511760D76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3F55FD-552F-4F99-920D-FE11E2BA36AB}" type="slidenum">
              <a:rPr lang="en-US" smtClean="0"/>
              <a:t>‹#›</a:t>
            </a:fld>
            <a:endParaRPr lang="en-US"/>
          </a:p>
        </p:txBody>
      </p:sp>
    </p:spTree>
    <p:extLst>
      <p:ext uri="{BB962C8B-B14F-4D97-AF65-F5344CB8AC3E}">
        <p14:creationId xmlns:p14="http://schemas.microsoft.com/office/powerpoint/2010/main" val="630527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bjcardio.co.uk/2015/10/coenzyme-q10-and-cardiovascular-disease-an-overview/"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en.wikipedia.org/wiki/Lynn_Marguli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n.wikipedia.org/wiki/Glucogenic_amino_acid" TargetMode="External"/><Relationship Id="rId1" Type="http://schemas.openxmlformats.org/officeDocument/2006/relationships/slideLayout" Target="../slideLayouts/slideLayout2.xml"/><Relationship Id="rId4" Type="http://schemas.openxmlformats.org/officeDocument/2006/relationships/hyperlink" Target="https://www.ncbi.nlm.nih.gov/books/NBK9956/#:~:text=The%20raw%20material%20for%20amino,synthesize%20all%2020%20amino%20acids"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pmc.ncbi.nlm.nih.gov/articles/PMC6814379/"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en.wikipedia.org/wiki/Miller%E2%80%93Urey_experimen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eb.as.uky.edu/Biology/faculty/cooper/Bio550%20Sp%2006/Comparative%20neuroscience.pdf" TargetMode="External"/><Relationship Id="rId2" Type="http://schemas.openxmlformats.org/officeDocument/2006/relationships/hyperlink" Target="https://web.as.uky.edu/Biology/faculty/cooper/Bio550%20Sp%2006/evolutionary%20Physiology%201994.pdf" TargetMode="External"/><Relationship Id="rId1" Type="http://schemas.openxmlformats.org/officeDocument/2006/relationships/slideLayout" Target="../slideLayouts/slideLayout2.xml"/><Relationship Id="rId5" Type="http://schemas.openxmlformats.org/officeDocument/2006/relationships/hyperlink" Target="https://web.as.uky.edu/Biology/faculty/cooper/Bio550%20Sp%2006/TEACHING550Spring2026.htm#anchor2" TargetMode="External"/><Relationship Id="rId4" Type="http://schemas.openxmlformats.org/officeDocument/2006/relationships/hyperlink" Target="https://web.as.uky.edu/Biology/faculty/cooper/Bio550%20Sp%2006/pages%2014-27.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47E8-EFBC-6BBA-56F2-AF8C173707DC}"/>
              </a:ext>
            </a:extLst>
          </p:cNvPr>
          <p:cNvSpPr>
            <a:spLocks noGrp="1"/>
          </p:cNvSpPr>
          <p:nvPr>
            <p:ph type="ctrTitle"/>
          </p:nvPr>
        </p:nvSpPr>
        <p:spPr/>
        <p:txBody>
          <a:bodyPr/>
          <a:lstStyle/>
          <a:p>
            <a:r>
              <a:rPr lang="en-US" dirty="0"/>
              <a:t>Bio550 Spring 2026</a:t>
            </a:r>
          </a:p>
        </p:txBody>
      </p:sp>
      <p:sp>
        <p:nvSpPr>
          <p:cNvPr id="3" name="Subtitle 2">
            <a:extLst>
              <a:ext uri="{FF2B5EF4-FFF2-40B4-BE49-F238E27FC236}">
                <a16:creationId xmlns:a16="http://schemas.microsoft.com/office/drawing/2014/main" id="{849F97FD-DD39-04E7-74E4-5F27B87A4662}"/>
              </a:ext>
            </a:extLst>
          </p:cNvPr>
          <p:cNvSpPr>
            <a:spLocks noGrp="1"/>
          </p:cNvSpPr>
          <p:nvPr>
            <p:ph type="subTitle" idx="1"/>
          </p:nvPr>
        </p:nvSpPr>
        <p:spPr/>
        <p:txBody>
          <a:bodyPr/>
          <a:lstStyle/>
          <a:p>
            <a:r>
              <a:rPr lang="en-US" dirty="0"/>
              <a:t>Jan 13, 2026</a:t>
            </a:r>
          </a:p>
        </p:txBody>
      </p:sp>
    </p:spTree>
    <p:extLst>
      <p:ext uri="{BB962C8B-B14F-4D97-AF65-F5344CB8AC3E}">
        <p14:creationId xmlns:p14="http://schemas.microsoft.com/office/powerpoint/2010/main" val="3612702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FB904D4-A1A1-51C6-781E-E8C18C901FF9}"/>
              </a:ext>
            </a:extLst>
          </p:cNvPr>
          <p:cNvSpPr>
            <a:spLocks noGrp="1" noChangeArrowheads="1"/>
          </p:cNvSpPr>
          <p:nvPr>
            <p:ph type="title" idx="4294967295"/>
          </p:nvPr>
        </p:nvSpPr>
        <p:spPr/>
        <p:txBody>
          <a:bodyPr/>
          <a:lstStyle/>
          <a:p>
            <a:pPr eaLnBrk="1" hangingPunct="1"/>
            <a:r>
              <a:rPr lang="en-US" altLang="en-US" sz="3400"/>
              <a:t>2.8 Mitochondria and Energy Metabolism</a:t>
            </a:r>
          </a:p>
        </p:txBody>
      </p:sp>
      <p:sp>
        <p:nvSpPr>
          <p:cNvPr id="58371" name="Rectangle 3">
            <a:extLst>
              <a:ext uri="{FF2B5EF4-FFF2-40B4-BE49-F238E27FC236}">
                <a16:creationId xmlns:a16="http://schemas.microsoft.com/office/drawing/2014/main" id="{108D2913-B92E-E560-55F3-B08C7147EE60}"/>
              </a:ext>
            </a:extLst>
          </p:cNvPr>
          <p:cNvSpPr>
            <a:spLocks noGrp="1" noChangeArrowheads="1"/>
          </p:cNvSpPr>
          <p:nvPr>
            <p:ph type="body" idx="4294967295"/>
          </p:nvPr>
        </p:nvSpPr>
        <p:spPr/>
        <p:txBody>
          <a:bodyPr>
            <a:normAutofit fontScale="92500" lnSpcReduction="10000"/>
          </a:bodyPr>
          <a:lstStyle/>
          <a:p>
            <a:pPr eaLnBrk="1" hangingPunct="1">
              <a:lnSpc>
                <a:spcPct val="90000"/>
              </a:lnSpc>
            </a:pPr>
            <a:r>
              <a:rPr lang="en-US" altLang="en-US"/>
              <a:t>Universal energy carriers</a:t>
            </a:r>
          </a:p>
          <a:p>
            <a:pPr eaLnBrk="1" hangingPunct="1">
              <a:lnSpc>
                <a:spcPct val="90000"/>
              </a:lnSpc>
            </a:pPr>
            <a:endParaRPr lang="en-US" altLang="en-US" sz="2400"/>
          </a:p>
          <a:p>
            <a:pPr lvl="1" eaLnBrk="1" hangingPunct="1">
              <a:lnSpc>
                <a:spcPct val="90000"/>
              </a:lnSpc>
            </a:pPr>
            <a:r>
              <a:rPr lang="en-US" altLang="en-US" b="1"/>
              <a:t>Adenosine triphosphate (ATP)</a:t>
            </a:r>
            <a:r>
              <a:rPr lang="en-US" altLang="en-US"/>
              <a:t> carries a      high-energy bond in the terminal phosphate</a:t>
            </a:r>
          </a:p>
          <a:p>
            <a:pPr lvl="2"/>
            <a:r>
              <a:rPr lang="en-US" altLang="en-US"/>
              <a:t>When the terminal phosphate bond is split, energy is released</a:t>
            </a:r>
          </a:p>
          <a:p>
            <a:pPr lvl="1" eaLnBrk="1" hangingPunct="1">
              <a:lnSpc>
                <a:spcPct val="90000"/>
              </a:lnSpc>
              <a:buFont typeface="Times" panose="02020603050405020304" pitchFamily="18" charset="0"/>
              <a:buNone/>
            </a:pPr>
            <a:endParaRPr lang="en-US" altLang="en-US" sz="2800"/>
          </a:p>
          <a:p>
            <a:pPr lvl="1" eaLnBrk="1" hangingPunct="1">
              <a:lnSpc>
                <a:spcPct val="90000"/>
              </a:lnSpc>
              <a:buFont typeface="Times" panose="02020603050405020304" pitchFamily="18" charset="0"/>
              <a:buNone/>
            </a:pPr>
            <a:r>
              <a:rPr lang="en-US" altLang="en-US" sz="2800"/>
              <a:t>	   ATP                  ADP  +  P</a:t>
            </a:r>
            <a:r>
              <a:rPr lang="en-US" altLang="en-US" sz="2800" baseline="-25000"/>
              <a:t>i</a:t>
            </a:r>
            <a:r>
              <a:rPr lang="en-US" altLang="en-US" sz="2800"/>
              <a:t>  +  energy </a:t>
            </a:r>
          </a:p>
          <a:p>
            <a:pPr lvl="1" eaLnBrk="1" hangingPunct="1">
              <a:lnSpc>
                <a:spcPct val="90000"/>
              </a:lnSpc>
            </a:pPr>
            <a:endParaRPr lang="en-US" altLang="en-US" sz="2800"/>
          </a:p>
          <a:p>
            <a:pPr lvl="1" eaLnBrk="1" hangingPunct="1">
              <a:lnSpc>
                <a:spcPct val="90000"/>
              </a:lnSpc>
            </a:pPr>
            <a:r>
              <a:rPr lang="en-US" altLang="en-US" b="1"/>
              <a:t>Nicotinamide adenine dinucleotide (NADH)</a:t>
            </a:r>
            <a:r>
              <a:rPr lang="en-US" altLang="en-US"/>
              <a:t> carries energy-rich electrons that can be used to reduce other organic molecule</a:t>
            </a:r>
          </a:p>
          <a:p>
            <a:pPr lvl="2"/>
            <a:r>
              <a:rPr lang="en-US" altLang="en-US" sz="2600"/>
              <a:t>Each NADH is worth almost 3 ATPs</a:t>
            </a:r>
          </a:p>
          <a:p>
            <a:pPr lvl="2"/>
            <a:r>
              <a:rPr lang="en-US" altLang="en-US" sz="2600"/>
              <a:t>Electrons of NADH are transferred to O</a:t>
            </a:r>
            <a:r>
              <a:rPr lang="en-US" altLang="en-US" sz="2600" baseline="-25000"/>
              <a:t>2</a:t>
            </a:r>
            <a:r>
              <a:rPr lang="en-US" altLang="en-US" sz="2600"/>
              <a:t>, the final electron acceptor</a:t>
            </a:r>
            <a:endParaRPr lang="en-US" altLang="en-US"/>
          </a:p>
        </p:txBody>
      </p:sp>
      <p:sp>
        <p:nvSpPr>
          <p:cNvPr id="58372" name="Line 4">
            <a:extLst>
              <a:ext uri="{FF2B5EF4-FFF2-40B4-BE49-F238E27FC236}">
                <a16:creationId xmlns:a16="http://schemas.microsoft.com/office/drawing/2014/main" id="{D0514EE6-D0CD-0BCB-F878-C0C69FA8C6D2}"/>
              </a:ext>
            </a:extLst>
          </p:cNvPr>
          <p:cNvSpPr>
            <a:spLocks noChangeShapeType="1"/>
          </p:cNvSpPr>
          <p:nvPr/>
        </p:nvSpPr>
        <p:spPr bwMode="auto">
          <a:xfrm>
            <a:off x="4038600" y="3810000"/>
            <a:ext cx="1371600"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8373" name="Text Box 5">
            <a:extLst>
              <a:ext uri="{FF2B5EF4-FFF2-40B4-BE49-F238E27FC236}">
                <a16:creationId xmlns:a16="http://schemas.microsoft.com/office/drawing/2014/main" id="{8D732D35-0AEE-6F00-4ACA-180A8C40B515}"/>
              </a:ext>
            </a:extLst>
          </p:cNvPr>
          <p:cNvSpPr txBox="1">
            <a:spLocks noChangeArrowheads="1"/>
          </p:cNvSpPr>
          <p:nvPr/>
        </p:nvSpPr>
        <p:spPr bwMode="auto">
          <a:xfrm>
            <a:off x="4222750" y="3443288"/>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splitting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6" descr="0214">
            <a:extLst>
              <a:ext uri="{FF2B5EF4-FFF2-40B4-BE49-F238E27FC236}">
                <a16:creationId xmlns:a16="http://schemas.microsoft.com/office/drawing/2014/main" id="{320ED440-E06C-3749-3B2A-E0D954C2D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1" y="58738"/>
            <a:ext cx="5294313" cy="679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hidden="1">
            <a:extLst>
              <a:ext uri="{FF2B5EF4-FFF2-40B4-BE49-F238E27FC236}">
                <a16:creationId xmlns:a16="http://schemas.microsoft.com/office/drawing/2014/main" id="{CEED054C-9C14-D39A-F369-9A0E0C381991}"/>
              </a:ext>
            </a:extLst>
          </p:cNvPr>
          <p:cNvSpPr>
            <a:spLocks noGrp="1" noChangeArrowheads="1"/>
          </p:cNvSpPr>
          <p:nvPr>
            <p:ph type="title"/>
          </p:nvPr>
        </p:nvSpPr>
        <p:spPr/>
        <p:txBody>
          <a:bodyPr/>
          <a:lstStyle/>
          <a:p>
            <a:pPr eaLnBrk="1" hangingPunct="1"/>
            <a:endParaRPr lang="en-US" altLang="en-US" sz="4000" b="1">
              <a:cs typeface="Arial" panose="020B0604020202020204" pitchFamily="34" charset="0"/>
            </a:endParaRPr>
          </a:p>
        </p:txBody>
      </p:sp>
      <p:sp>
        <p:nvSpPr>
          <p:cNvPr id="60420" name="Rectangle 5">
            <a:extLst>
              <a:ext uri="{FF2B5EF4-FFF2-40B4-BE49-F238E27FC236}">
                <a16:creationId xmlns:a16="http://schemas.microsoft.com/office/drawing/2014/main" id="{37D39CF3-7667-D7EE-3739-30AD26637E25}"/>
              </a:ext>
            </a:extLst>
          </p:cNvPr>
          <p:cNvSpPr>
            <a:spLocks noChangeArrowheads="1"/>
          </p:cNvSpPr>
          <p:nvPr/>
        </p:nvSpPr>
        <p:spPr bwMode="auto">
          <a:xfrm>
            <a:off x="5943600" y="23813"/>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Glucose</a:t>
            </a:r>
          </a:p>
        </p:txBody>
      </p:sp>
      <p:sp>
        <p:nvSpPr>
          <p:cNvPr id="60421" name="Rectangle 6">
            <a:extLst>
              <a:ext uri="{FF2B5EF4-FFF2-40B4-BE49-F238E27FC236}">
                <a16:creationId xmlns:a16="http://schemas.microsoft.com/office/drawing/2014/main" id="{7E30EC72-D423-B98E-41ED-526EF244A8A4}"/>
              </a:ext>
            </a:extLst>
          </p:cNvPr>
          <p:cNvSpPr>
            <a:spLocks noChangeArrowheads="1"/>
          </p:cNvSpPr>
          <p:nvPr/>
        </p:nvSpPr>
        <p:spPr bwMode="auto">
          <a:xfrm>
            <a:off x="5799138" y="238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1</a:t>
            </a:r>
          </a:p>
        </p:txBody>
      </p:sp>
      <p:sp>
        <p:nvSpPr>
          <p:cNvPr id="60422" name="Rectangle 7">
            <a:extLst>
              <a:ext uri="{FF2B5EF4-FFF2-40B4-BE49-F238E27FC236}">
                <a16:creationId xmlns:a16="http://schemas.microsoft.com/office/drawing/2014/main" id="{34A0474F-5706-6EDA-6FC0-05F369CFE45E}"/>
              </a:ext>
            </a:extLst>
          </p:cNvPr>
          <p:cNvSpPr>
            <a:spLocks noChangeArrowheads="1"/>
          </p:cNvSpPr>
          <p:nvPr/>
        </p:nvSpPr>
        <p:spPr bwMode="auto">
          <a:xfrm rot="5400000">
            <a:off x="8038307" y="738982"/>
            <a:ext cx="102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cs typeface="Arial" panose="020B0604020202020204" pitchFamily="34" charset="0"/>
              </a:rPr>
              <a:t>Cytosol</a:t>
            </a:r>
          </a:p>
        </p:txBody>
      </p:sp>
      <p:sp>
        <p:nvSpPr>
          <p:cNvPr id="60423" name="Rectangle 8">
            <a:extLst>
              <a:ext uri="{FF2B5EF4-FFF2-40B4-BE49-F238E27FC236}">
                <a16:creationId xmlns:a16="http://schemas.microsoft.com/office/drawing/2014/main" id="{4D50983D-1B16-D2A7-5C51-878F098FB213}"/>
              </a:ext>
            </a:extLst>
          </p:cNvPr>
          <p:cNvSpPr>
            <a:spLocks noChangeArrowheads="1"/>
          </p:cNvSpPr>
          <p:nvPr/>
        </p:nvSpPr>
        <p:spPr bwMode="auto">
          <a:xfrm rot="5400000">
            <a:off x="7301707" y="3069432"/>
            <a:ext cx="243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cs typeface="Arial" panose="020B0604020202020204" pitchFamily="34" charset="0"/>
              </a:rPr>
              <a:t>Mitochondrial matrix</a:t>
            </a:r>
          </a:p>
        </p:txBody>
      </p:sp>
      <p:sp>
        <p:nvSpPr>
          <p:cNvPr id="60424" name="Rectangle 9">
            <a:extLst>
              <a:ext uri="{FF2B5EF4-FFF2-40B4-BE49-F238E27FC236}">
                <a16:creationId xmlns:a16="http://schemas.microsoft.com/office/drawing/2014/main" id="{5B4E0A6B-8F66-CFD4-A2AC-2CE64727EAB4}"/>
              </a:ext>
            </a:extLst>
          </p:cNvPr>
          <p:cNvSpPr>
            <a:spLocks noChangeArrowheads="1"/>
          </p:cNvSpPr>
          <p:nvPr/>
        </p:nvSpPr>
        <p:spPr bwMode="auto">
          <a:xfrm rot="5400000">
            <a:off x="7850188" y="5157788"/>
            <a:ext cx="1962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cs typeface="Arial" panose="020B0604020202020204" pitchFamily="34" charset="0"/>
              </a:rPr>
              <a:t>Mitochondrial</a:t>
            </a:r>
          </a:p>
          <a:p>
            <a:pPr algn="ctr"/>
            <a:r>
              <a:rPr lang="en-US" altLang="en-US" sz="1800" b="1">
                <a:cs typeface="Arial" panose="020B0604020202020204" pitchFamily="34" charset="0"/>
              </a:rPr>
              <a:t>inner membrane</a:t>
            </a:r>
          </a:p>
        </p:txBody>
      </p:sp>
      <p:sp>
        <p:nvSpPr>
          <p:cNvPr id="60425" name="Rectangle 10">
            <a:extLst>
              <a:ext uri="{FF2B5EF4-FFF2-40B4-BE49-F238E27FC236}">
                <a16:creationId xmlns:a16="http://schemas.microsoft.com/office/drawing/2014/main" id="{2F5CE9A2-864A-5713-E915-BFF22C9DA249}"/>
              </a:ext>
            </a:extLst>
          </p:cNvPr>
          <p:cNvSpPr>
            <a:spLocks noChangeArrowheads="1"/>
          </p:cNvSpPr>
          <p:nvPr/>
        </p:nvSpPr>
        <p:spPr bwMode="auto">
          <a:xfrm>
            <a:off x="7418388" y="5537201"/>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25</a:t>
            </a:r>
          </a:p>
        </p:txBody>
      </p:sp>
      <p:sp>
        <p:nvSpPr>
          <p:cNvPr id="60426" name="Rectangle 11">
            <a:extLst>
              <a:ext uri="{FF2B5EF4-FFF2-40B4-BE49-F238E27FC236}">
                <a16:creationId xmlns:a16="http://schemas.microsoft.com/office/drawing/2014/main" id="{4D51CD58-DB4F-6667-8937-8DE86C76B599}"/>
              </a:ext>
            </a:extLst>
          </p:cNvPr>
          <p:cNvSpPr>
            <a:spLocks noChangeArrowheads="1"/>
          </p:cNvSpPr>
          <p:nvPr/>
        </p:nvSpPr>
        <p:spPr bwMode="auto">
          <a:xfrm>
            <a:off x="6861175" y="6445251"/>
            <a:ext cx="104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Total 32</a:t>
            </a:r>
          </a:p>
        </p:txBody>
      </p:sp>
      <p:sp>
        <p:nvSpPr>
          <p:cNvPr id="60427" name="Rectangle 12">
            <a:extLst>
              <a:ext uri="{FF2B5EF4-FFF2-40B4-BE49-F238E27FC236}">
                <a16:creationId xmlns:a16="http://schemas.microsoft.com/office/drawing/2014/main" id="{F21A6F0E-953E-EE4F-5C86-786F80823E57}"/>
              </a:ext>
            </a:extLst>
          </p:cNvPr>
          <p:cNvSpPr>
            <a:spLocks noChangeArrowheads="1"/>
          </p:cNvSpPr>
          <p:nvPr/>
        </p:nvSpPr>
        <p:spPr bwMode="auto">
          <a:xfrm>
            <a:off x="4267201" y="35750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cs typeface="Arial" panose="020B0604020202020204" pitchFamily="34" charset="0"/>
              </a:rPr>
              <a:t>6</a:t>
            </a:r>
          </a:p>
        </p:txBody>
      </p:sp>
      <p:sp>
        <p:nvSpPr>
          <p:cNvPr id="60428" name="Rectangle 13">
            <a:extLst>
              <a:ext uri="{FF2B5EF4-FFF2-40B4-BE49-F238E27FC236}">
                <a16:creationId xmlns:a16="http://schemas.microsoft.com/office/drawing/2014/main" id="{8D8BE059-6CF1-9E70-0C5B-A260F216491E}"/>
              </a:ext>
            </a:extLst>
          </p:cNvPr>
          <p:cNvSpPr>
            <a:spLocks noChangeArrowheads="1"/>
          </p:cNvSpPr>
          <p:nvPr/>
        </p:nvSpPr>
        <p:spPr bwMode="auto">
          <a:xfrm>
            <a:off x="4191000" y="5576888"/>
            <a:ext cx="3683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300" b="1">
                <a:cs typeface="Arial" panose="020B0604020202020204" pitchFamily="34" charset="0"/>
              </a:rPr>
              <a:t>10</a:t>
            </a:r>
          </a:p>
        </p:txBody>
      </p:sp>
      <p:sp>
        <p:nvSpPr>
          <p:cNvPr id="60429" name="Rectangle 14">
            <a:extLst>
              <a:ext uri="{FF2B5EF4-FFF2-40B4-BE49-F238E27FC236}">
                <a16:creationId xmlns:a16="http://schemas.microsoft.com/office/drawing/2014/main" id="{096735DB-1B79-5478-DEA5-BDF22DE56958}"/>
              </a:ext>
            </a:extLst>
          </p:cNvPr>
          <p:cNvSpPr>
            <a:spLocks noChangeArrowheads="1"/>
          </p:cNvSpPr>
          <p:nvPr/>
        </p:nvSpPr>
        <p:spPr bwMode="auto">
          <a:xfrm>
            <a:off x="4275139" y="42497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cs typeface="Arial" panose="020B0604020202020204" pitchFamily="34" charset="0"/>
              </a:rPr>
              <a:t>2</a:t>
            </a:r>
          </a:p>
        </p:txBody>
      </p:sp>
      <p:sp>
        <p:nvSpPr>
          <p:cNvPr id="60430" name="Rectangle 15">
            <a:extLst>
              <a:ext uri="{FF2B5EF4-FFF2-40B4-BE49-F238E27FC236}">
                <a16:creationId xmlns:a16="http://schemas.microsoft.com/office/drawing/2014/main" id="{AF942FD8-D59C-070B-FFCB-58012795DDD9}"/>
              </a:ext>
            </a:extLst>
          </p:cNvPr>
          <p:cNvSpPr>
            <a:spLocks noChangeArrowheads="1"/>
          </p:cNvSpPr>
          <p:nvPr/>
        </p:nvSpPr>
        <p:spPr bwMode="auto">
          <a:xfrm>
            <a:off x="5788025" y="276225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2</a:t>
            </a:r>
          </a:p>
        </p:txBody>
      </p:sp>
      <p:sp>
        <p:nvSpPr>
          <p:cNvPr id="60431" name="Rectangle 16">
            <a:extLst>
              <a:ext uri="{FF2B5EF4-FFF2-40B4-BE49-F238E27FC236}">
                <a16:creationId xmlns:a16="http://schemas.microsoft.com/office/drawing/2014/main" id="{58BADE1A-0E76-2576-3B47-1F626A90FD87}"/>
              </a:ext>
            </a:extLst>
          </p:cNvPr>
          <p:cNvSpPr>
            <a:spLocks noChangeArrowheads="1"/>
          </p:cNvSpPr>
          <p:nvPr/>
        </p:nvSpPr>
        <p:spPr bwMode="auto">
          <a:xfrm>
            <a:off x="5799138" y="131127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2</a:t>
            </a:r>
          </a:p>
        </p:txBody>
      </p:sp>
      <p:sp>
        <p:nvSpPr>
          <p:cNvPr id="60432" name="Rectangle 17">
            <a:extLst>
              <a:ext uri="{FF2B5EF4-FFF2-40B4-BE49-F238E27FC236}">
                <a16:creationId xmlns:a16="http://schemas.microsoft.com/office/drawing/2014/main" id="{FEF08D92-E841-4E94-784C-15301E37BB1E}"/>
              </a:ext>
            </a:extLst>
          </p:cNvPr>
          <p:cNvSpPr>
            <a:spLocks noChangeArrowheads="1"/>
          </p:cNvSpPr>
          <p:nvPr/>
        </p:nvSpPr>
        <p:spPr bwMode="auto">
          <a:xfrm>
            <a:off x="7532688" y="388302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2</a:t>
            </a:r>
          </a:p>
        </p:txBody>
      </p:sp>
      <p:sp>
        <p:nvSpPr>
          <p:cNvPr id="60433" name="Rectangle 18">
            <a:extLst>
              <a:ext uri="{FF2B5EF4-FFF2-40B4-BE49-F238E27FC236}">
                <a16:creationId xmlns:a16="http://schemas.microsoft.com/office/drawing/2014/main" id="{0D039764-DD16-BDA3-755E-F995990275CE}"/>
              </a:ext>
            </a:extLst>
          </p:cNvPr>
          <p:cNvSpPr>
            <a:spLocks noChangeArrowheads="1"/>
          </p:cNvSpPr>
          <p:nvPr/>
        </p:nvSpPr>
        <p:spPr bwMode="auto">
          <a:xfrm>
            <a:off x="4260851" y="49657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cs typeface="Arial" panose="020B0604020202020204" pitchFamily="34" charset="0"/>
              </a:rPr>
              <a:t>2</a:t>
            </a:r>
          </a:p>
        </p:txBody>
      </p:sp>
      <p:sp>
        <p:nvSpPr>
          <p:cNvPr id="60434" name="Rectangle 19">
            <a:extLst>
              <a:ext uri="{FF2B5EF4-FFF2-40B4-BE49-F238E27FC236}">
                <a16:creationId xmlns:a16="http://schemas.microsoft.com/office/drawing/2014/main" id="{EC37F12B-1B8D-5050-A627-8A27E2DC64FF}"/>
              </a:ext>
            </a:extLst>
          </p:cNvPr>
          <p:cNvSpPr>
            <a:spLocks noChangeArrowheads="1"/>
          </p:cNvSpPr>
          <p:nvPr/>
        </p:nvSpPr>
        <p:spPr bwMode="auto">
          <a:xfrm>
            <a:off x="7531100" y="49291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3</a:t>
            </a:r>
          </a:p>
        </p:txBody>
      </p:sp>
      <p:sp>
        <p:nvSpPr>
          <p:cNvPr id="60435" name="Rectangle 20">
            <a:extLst>
              <a:ext uri="{FF2B5EF4-FFF2-40B4-BE49-F238E27FC236}">
                <a16:creationId xmlns:a16="http://schemas.microsoft.com/office/drawing/2014/main" id="{DC58E9A7-8D70-A9B0-B21E-9323AE37773E}"/>
              </a:ext>
            </a:extLst>
          </p:cNvPr>
          <p:cNvSpPr>
            <a:spLocks noChangeArrowheads="1"/>
          </p:cNvSpPr>
          <p:nvPr/>
        </p:nvSpPr>
        <p:spPr bwMode="auto">
          <a:xfrm>
            <a:off x="4416425" y="2081214"/>
            <a:ext cx="6238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6699"/>
                </a:solidFill>
                <a:cs typeface="Arial" panose="020B0604020202020204" pitchFamily="34" charset="0"/>
              </a:rPr>
              <a:t>NADH</a:t>
            </a:r>
          </a:p>
        </p:txBody>
      </p:sp>
      <p:sp>
        <p:nvSpPr>
          <p:cNvPr id="60436" name="Rectangle 21">
            <a:extLst>
              <a:ext uri="{FF2B5EF4-FFF2-40B4-BE49-F238E27FC236}">
                <a16:creationId xmlns:a16="http://schemas.microsoft.com/office/drawing/2014/main" id="{452D0B3C-8A73-F2A7-2872-8F618F18D48C}"/>
              </a:ext>
            </a:extLst>
          </p:cNvPr>
          <p:cNvSpPr>
            <a:spLocks noChangeArrowheads="1"/>
          </p:cNvSpPr>
          <p:nvPr/>
        </p:nvSpPr>
        <p:spPr bwMode="auto">
          <a:xfrm>
            <a:off x="4416425" y="703264"/>
            <a:ext cx="6238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6699"/>
                </a:solidFill>
                <a:cs typeface="Arial" panose="020B0604020202020204" pitchFamily="34" charset="0"/>
              </a:rPr>
              <a:t>NADH</a:t>
            </a:r>
          </a:p>
        </p:txBody>
      </p:sp>
      <p:sp>
        <p:nvSpPr>
          <p:cNvPr id="60437" name="Rectangle 22">
            <a:extLst>
              <a:ext uri="{FF2B5EF4-FFF2-40B4-BE49-F238E27FC236}">
                <a16:creationId xmlns:a16="http://schemas.microsoft.com/office/drawing/2014/main" id="{8315324D-D960-A479-9170-E7A80FB06655}"/>
              </a:ext>
            </a:extLst>
          </p:cNvPr>
          <p:cNvSpPr>
            <a:spLocks noChangeArrowheads="1"/>
          </p:cNvSpPr>
          <p:nvPr/>
        </p:nvSpPr>
        <p:spPr bwMode="auto">
          <a:xfrm>
            <a:off x="4429125" y="3570289"/>
            <a:ext cx="6238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6699"/>
                </a:solidFill>
                <a:cs typeface="Arial" panose="020B0604020202020204" pitchFamily="34" charset="0"/>
              </a:rPr>
              <a:t>NADH</a:t>
            </a:r>
          </a:p>
        </p:txBody>
      </p:sp>
      <p:sp>
        <p:nvSpPr>
          <p:cNvPr id="60438" name="Rectangle 23">
            <a:extLst>
              <a:ext uri="{FF2B5EF4-FFF2-40B4-BE49-F238E27FC236}">
                <a16:creationId xmlns:a16="http://schemas.microsoft.com/office/drawing/2014/main" id="{9DCF0AEA-CF83-A60F-96D6-929D78840F19}"/>
              </a:ext>
            </a:extLst>
          </p:cNvPr>
          <p:cNvSpPr>
            <a:spLocks noChangeArrowheads="1"/>
          </p:cNvSpPr>
          <p:nvPr/>
        </p:nvSpPr>
        <p:spPr bwMode="auto">
          <a:xfrm>
            <a:off x="4419600" y="5580064"/>
            <a:ext cx="6238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6699"/>
                </a:solidFill>
                <a:cs typeface="Arial" panose="020B0604020202020204" pitchFamily="34" charset="0"/>
              </a:rPr>
              <a:t>NADH</a:t>
            </a:r>
          </a:p>
        </p:txBody>
      </p:sp>
      <p:sp>
        <p:nvSpPr>
          <p:cNvPr id="60439" name="Rectangle 24">
            <a:extLst>
              <a:ext uri="{FF2B5EF4-FFF2-40B4-BE49-F238E27FC236}">
                <a16:creationId xmlns:a16="http://schemas.microsoft.com/office/drawing/2014/main" id="{A614C7CC-151C-E60B-87CF-C1725C8E1FE8}"/>
              </a:ext>
            </a:extLst>
          </p:cNvPr>
          <p:cNvSpPr>
            <a:spLocks noChangeArrowheads="1"/>
          </p:cNvSpPr>
          <p:nvPr/>
        </p:nvSpPr>
        <p:spPr bwMode="auto">
          <a:xfrm>
            <a:off x="4416426" y="4970464"/>
            <a:ext cx="6635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6699"/>
                </a:solidFill>
                <a:cs typeface="Arial" panose="020B0604020202020204" pitchFamily="34" charset="0"/>
              </a:rPr>
              <a:t>FADH</a:t>
            </a:r>
            <a:r>
              <a:rPr lang="en-US" altLang="en-US" sz="1200" b="1" baseline="-25000">
                <a:solidFill>
                  <a:srgbClr val="006699"/>
                </a:solidFill>
                <a:cs typeface="Arial" panose="020B0604020202020204" pitchFamily="34" charset="0"/>
              </a:rPr>
              <a:t>2</a:t>
            </a:r>
            <a:endParaRPr lang="en-US" altLang="en-US" sz="1200" b="1">
              <a:solidFill>
                <a:srgbClr val="006699"/>
              </a:solidFill>
              <a:cs typeface="Arial" panose="020B0604020202020204" pitchFamily="34" charset="0"/>
            </a:endParaRPr>
          </a:p>
        </p:txBody>
      </p:sp>
      <p:sp>
        <p:nvSpPr>
          <p:cNvPr id="60440" name="Rectangle 25">
            <a:extLst>
              <a:ext uri="{FF2B5EF4-FFF2-40B4-BE49-F238E27FC236}">
                <a16:creationId xmlns:a16="http://schemas.microsoft.com/office/drawing/2014/main" id="{656D943C-91BD-5A2D-951D-E699DD726A56}"/>
              </a:ext>
            </a:extLst>
          </p:cNvPr>
          <p:cNvSpPr>
            <a:spLocks noChangeArrowheads="1"/>
          </p:cNvSpPr>
          <p:nvPr/>
        </p:nvSpPr>
        <p:spPr bwMode="auto">
          <a:xfrm>
            <a:off x="4419601" y="4251325"/>
            <a:ext cx="663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6699"/>
                </a:solidFill>
                <a:cs typeface="Arial" panose="020B0604020202020204" pitchFamily="34" charset="0"/>
              </a:rPr>
              <a:t>FADH</a:t>
            </a:r>
            <a:r>
              <a:rPr lang="en-US" altLang="en-US" sz="1200" b="1" baseline="-25000">
                <a:solidFill>
                  <a:srgbClr val="006699"/>
                </a:solidFill>
                <a:cs typeface="Arial" panose="020B0604020202020204" pitchFamily="34" charset="0"/>
              </a:rPr>
              <a:t>2</a:t>
            </a:r>
            <a:endParaRPr lang="en-US" altLang="en-US" sz="1200" b="1">
              <a:solidFill>
                <a:srgbClr val="006699"/>
              </a:solidFill>
              <a:cs typeface="Arial" panose="020B0604020202020204" pitchFamily="34" charset="0"/>
            </a:endParaRPr>
          </a:p>
        </p:txBody>
      </p:sp>
      <p:sp>
        <p:nvSpPr>
          <p:cNvPr id="60441" name="Rectangle 26">
            <a:extLst>
              <a:ext uri="{FF2B5EF4-FFF2-40B4-BE49-F238E27FC236}">
                <a16:creationId xmlns:a16="http://schemas.microsoft.com/office/drawing/2014/main" id="{F4E0F619-D4A3-04B4-D738-9E46C5A063F2}"/>
              </a:ext>
            </a:extLst>
          </p:cNvPr>
          <p:cNvSpPr>
            <a:spLocks noChangeArrowheads="1"/>
          </p:cNvSpPr>
          <p:nvPr/>
        </p:nvSpPr>
        <p:spPr bwMode="auto">
          <a:xfrm>
            <a:off x="7467601" y="6858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cs typeface="Arial" panose="020B0604020202020204" pitchFamily="34" charset="0"/>
              </a:rPr>
              <a:t>2</a:t>
            </a:r>
          </a:p>
        </p:txBody>
      </p:sp>
      <p:sp>
        <p:nvSpPr>
          <p:cNvPr id="60442" name="Rectangle 27">
            <a:extLst>
              <a:ext uri="{FF2B5EF4-FFF2-40B4-BE49-F238E27FC236}">
                <a16:creationId xmlns:a16="http://schemas.microsoft.com/office/drawing/2014/main" id="{B00DB83D-2AEA-4EC4-B37A-9C255D773EDF}"/>
              </a:ext>
            </a:extLst>
          </p:cNvPr>
          <p:cNvSpPr>
            <a:spLocks noChangeArrowheads="1"/>
          </p:cNvSpPr>
          <p:nvPr/>
        </p:nvSpPr>
        <p:spPr bwMode="auto">
          <a:xfrm>
            <a:off x="5845175" y="666751"/>
            <a:ext cx="132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Glycolysis</a:t>
            </a:r>
          </a:p>
        </p:txBody>
      </p:sp>
      <p:sp>
        <p:nvSpPr>
          <p:cNvPr id="60443" name="Rectangle 28">
            <a:extLst>
              <a:ext uri="{FF2B5EF4-FFF2-40B4-BE49-F238E27FC236}">
                <a16:creationId xmlns:a16="http://schemas.microsoft.com/office/drawing/2014/main" id="{B3A7AAE5-DA7E-F158-9C07-82FACB07AC8D}"/>
              </a:ext>
            </a:extLst>
          </p:cNvPr>
          <p:cNvSpPr>
            <a:spLocks noChangeArrowheads="1"/>
          </p:cNvSpPr>
          <p:nvPr/>
        </p:nvSpPr>
        <p:spPr bwMode="auto">
          <a:xfrm>
            <a:off x="5975350" y="1308100"/>
            <a:ext cx="935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cs typeface="Arial" panose="020B0604020202020204" pitchFamily="34" charset="0"/>
              </a:rPr>
              <a:t>Pyruvate</a:t>
            </a:r>
          </a:p>
        </p:txBody>
      </p:sp>
      <p:sp>
        <p:nvSpPr>
          <p:cNvPr id="60444" name="Rectangle 29">
            <a:extLst>
              <a:ext uri="{FF2B5EF4-FFF2-40B4-BE49-F238E27FC236}">
                <a16:creationId xmlns:a16="http://schemas.microsoft.com/office/drawing/2014/main" id="{6F1FD1E3-79BE-30E4-678A-9A4DCEFE4653}"/>
              </a:ext>
            </a:extLst>
          </p:cNvPr>
          <p:cNvSpPr>
            <a:spLocks noChangeArrowheads="1"/>
          </p:cNvSpPr>
          <p:nvPr/>
        </p:nvSpPr>
        <p:spPr bwMode="auto">
          <a:xfrm>
            <a:off x="5816600" y="1919288"/>
            <a:ext cx="1250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cs typeface="Arial" panose="020B0604020202020204" pitchFamily="34" charset="0"/>
              </a:rPr>
              <a:t>Pyruvate</a:t>
            </a:r>
          </a:p>
          <a:p>
            <a:pPr algn="ctr"/>
            <a:r>
              <a:rPr lang="en-US" altLang="en-US" sz="1800" b="1">
                <a:cs typeface="Arial" panose="020B0604020202020204" pitchFamily="34" charset="0"/>
              </a:rPr>
              <a:t>to acetate</a:t>
            </a:r>
          </a:p>
        </p:txBody>
      </p:sp>
      <p:sp>
        <p:nvSpPr>
          <p:cNvPr id="60445" name="Rectangle 30">
            <a:extLst>
              <a:ext uri="{FF2B5EF4-FFF2-40B4-BE49-F238E27FC236}">
                <a16:creationId xmlns:a16="http://schemas.microsoft.com/office/drawing/2014/main" id="{AB325A91-ED0A-3447-B382-815DB7BD0396}"/>
              </a:ext>
            </a:extLst>
          </p:cNvPr>
          <p:cNvSpPr>
            <a:spLocks noChangeArrowheads="1"/>
          </p:cNvSpPr>
          <p:nvPr/>
        </p:nvSpPr>
        <p:spPr bwMode="auto">
          <a:xfrm>
            <a:off x="5934075" y="2789239"/>
            <a:ext cx="10048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cs typeface="Arial" panose="020B0604020202020204" pitchFamily="34" charset="0"/>
              </a:rPr>
              <a:t>Acetyl-CoA</a:t>
            </a:r>
          </a:p>
        </p:txBody>
      </p:sp>
      <p:sp>
        <p:nvSpPr>
          <p:cNvPr id="60446" name="Rectangle 31">
            <a:extLst>
              <a:ext uri="{FF2B5EF4-FFF2-40B4-BE49-F238E27FC236}">
                <a16:creationId xmlns:a16="http://schemas.microsoft.com/office/drawing/2014/main" id="{68468778-8BC8-DB5A-85C1-5C11947A7B95}"/>
              </a:ext>
            </a:extLst>
          </p:cNvPr>
          <p:cNvSpPr>
            <a:spLocks noChangeArrowheads="1"/>
          </p:cNvSpPr>
          <p:nvPr/>
        </p:nvSpPr>
        <p:spPr bwMode="auto">
          <a:xfrm>
            <a:off x="5791200" y="3625851"/>
            <a:ext cx="127793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800" b="1">
                <a:cs typeface="Arial" panose="020B0604020202020204" pitchFamily="34" charset="0"/>
              </a:rPr>
              <a:t>2 turns</a:t>
            </a:r>
          </a:p>
          <a:p>
            <a:pPr algn="ctr">
              <a:lnSpc>
                <a:spcPct val="90000"/>
              </a:lnSpc>
            </a:pPr>
            <a:r>
              <a:rPr lang="en-US" altLang="en-US" sz="1800" b="1">
                <a:cs typeface="Arial" panose="020B0604020202020204" pitchFamily="34" charset="0"/>
              </a:rPr>
              <a:t>of citric</a:t>
            </a:r>
          </a:p>
          <a:p>
            <a:pPr algn="ctr">
              <a:lnSpc>
                <a:spcPct val="90000"/>
              </a:lnSpc>
            </a:pPr>
            <a:r>
              <a:rPr lang="en-US" altLang="en-US" sz="1800" b="1">
                <a:cs typeface="Arial" panose="020B0604020202020204" pitchFamily="34" charset="0"/>
              </a:rPr>
              <a:t>acid cycle</a:t>
            </a:r>
          </a:p>
        </p:txBody>
      </p:sp>
      <p:sp>
        <p:nvSpPr>
          <p:cNvPr id="60447" name="Rectangle 32">
            <a:extLst>
              <a:ext uri="{FF2B5EF4-FFF2-40B4-BE49-F238E27FC236}">
                <a16:creationId xmlns:a16="http://schemas.microsoft.com/office/drawing/2014/main" id="{B7DDEC0C-7E29-32E1-7682-A891610055A7}"/>
              </a:ext>
            </a:extLst>
          </p:cNvPr>
          <p:cNvSpPr>
            <a:spLocks noChangeArrowheads="1"/>
          </p:cNvSpPr>
          <p:nvPr/>
        </p:nvSpPr>
        <p:spPr bwMode="auto">
          <a:xfrm>
            <a:off x="4921251" y="5149850"/>
            <a:ext cx="9012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cs typeface="Arial" panose="020B0604020202020204" pitchFamily="34" charset="0"/>
              </a:rPr>
              <a:t>Electron</a:t>
            </a:r>
          </a:p>
          <a:p>
            <a:r>
              <a:rPr lang="en-US" altLang="en-US" sz="1400" b="1">
                <a:cs typeface="Arial" panose="020B0604020202020204" pitchFamily="34" charset="0"/>
              </a:rPr>
              <a:t>transfer</a:t>
            </a:r>
          </a:p>
        </p:txBody>
      </p:sp>
      <p:sp>
        <p:nvSpPr>
          <p:cNvPr id="60448" name="Rectangle 33">
            <a:extLst>
              <a:ext uri="{FF2B5EF4-FFF2-40B4-BE49-F238E27FC236}">
                <a16:creationId xmlns:a16="http://schemas.microsoft.com/office/drawing/2014/main" id="{E4E9B6A0-3F9D-70E9-829D-E61B071804D9}"/>
              </a:ext>
            </a:extLst>
          </p:cNvPr>
          <p:cNvSpPr>
            <a:spLocks noChangeArrowheads="1"/>
          </p:cNvSpPr>
          <p:nvPr/>
        </p:nvSpPr>
        <p:spPr bwMode="auto">
          <a:xfrm>
            <a:off x="4921251" y="4549775"/>
            <a:ext cx="9012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cs typeface="Arial" panose="020B0604020202020204" pitchFamily="34" charset="0"/>
              </a:rPr>
              <a:t>Electron</a:t>
            </a:r>
          </a:p>
          <a:p>
            <a:r>
              <a:rPr lang="en-US" altLang="en-US" sz="1400" b="1">
                <a:cs typeface="Arial" panose="020B0604020202020204" pitchFamily="34" charset="0"/>
              </a:rPr>
              <a:t>transfer</a:t>
            </a:r>
          </a:p>
        </p:txBody>
      </p:sp>
      <p:sp>
        <p:nvSpPr>
          <p:cNvPr id="60449" name="Rectangle 34">
            <a:extLst>
              <a:ext uri="{FF2B5EF4-FFF2-40B4-BE49-F238E27FC236}">
                <a16:creationId xmlns:a16="http://schemas.microsoft.com/office/drawing/2014/main" id="{78952EB2-6F5D-716E-97BA-127EF1B5576E}"/>
              </a:ext>
            </a:extLst>
          </p:cNvPr>
          <p:cNvSpPr>
            <a:spLocks noChangeArrowheads="1"/>
          </p:cNvSpPr>
          <p:nvPr/>
        </p:nvSpPr>
        <p:spPr bwMode="auto">
          <a:xfrm>
            <a:off x="5668950" y="5557839"/>
            <a:ext cx="15589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cs typeface="Arial" panose="020B0604020202020204" pitchFamily="34" charset="0"/>
              </a:rPr>
              <a:t>10 x 2.5 ATP/NADH</a:t>
            </a:r>
          </a:p>
          <a:p>
            <a:pPr algn="ctr"/>
            <a:r>
              <a:rPr lang="en-US" altLang="en-US" sz="1200" b="1">
                <a:cs typeface="Arial" panose="020B0604020202020204" pitchFamily="34" charset="0"/>
              </a:rPr>
              <a:t>Oxidative</a:t>
            </a:r>
          </a:p>
          <a:p>
            <a:pPr algn="ctr"/>
            <a:r>
              <a:rPr lang="en-US" altLang="en-US" sz="1200" b="1">
                <a:cs typeface="Arial" panose="020B0604020202020204" pitchFamily="34" charset="0"/>
              </a:rPr>
              <a:t>phosphorylation</a:t>
            </a:r>
          </a:p>
        </p:txBody>
      </p:sp>
      <p:sp>
        <p:nvSpPr>
          <p:cNvPr id="60450" name="Rectangle 35">
            <a:extLst>
              <a:ext uri="{FF2B5EF4-FFF2-40B4-BE49-F238E27FC236}">
                <a16:creationId xmlns:a16="http://schemas.microsoft.com/office/drawing/2014/main" id="{2381181B-F202-DB9F-A009-D6F4BF282937}"/>
              </a:ext>
            </a:extLst>
          </p:cNvPr>
          <p:cNvSpPr>
            <a:spLocks noChangeArrowheads="1"/>
          </p:cNvSpPr>
          <p:nvPr/>
        </p:nvSpPr>
        <p:spPr bwMode="auto">
          <a:xfrm>
            <a:off x="5691189" y="4979989"/>
            <a:ext cx="15192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cs typeface="Arial" panose="020B0604020202020204" pitchFamily="34" charset="0"/>
              </a:rPr>
              <a:t>2 x 1.5 ATP/FADH</a:t>
            </a:r>
            <a:r>
              <a:rPr lang="en-US" altLang="en-US" sz="1200" b="1" baseline="-25000">
                <a:cs typeface="Arial" panose="020B0604020202020204" pitchFamily="34" charset="0"/>
              </a:rPr>
              <a:t>2</a:t>
            </a:r>
            <a:endParaRPr lang="en-US" altLang="en-US" sz="1200" b="1">
              <a:cs typeface="Arial" panose="020B0604020202020204" pitchFamily="34" charset="0"/>
            </a:endParaRPr>
          </a:p>
        </p:txBody>
      </p:sp>
      <p:sp>
        <p:nvSpPr>
          <p:cNvPr id="60451" name="Rectangle 36">
            <a:extLst>
              <a:ext uri="{FF2B5EF4-FFF2-40B4-BE49-F238E27FC236}">
                <a16:creationId xmlns:a16="http://schemas.microsoft.com/office/drawing/2014/main" id="{1F25FC33-5866-3408-35BA-783F43313C56}"/>
              </a:ext>
            </a:extLst>
          </p:cNvPr>
          <p:cNvSpPr>
            <a:spLocks noChangeArrowheads="1"/>
          </p:cNvSpPr>
          <p:nvPr/>
        </p:nvSpPr>
        <p:spPr bwMode="auto">
          <a:xfrm>
            <a:off x="7837488" y="6416676"/>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CC0000"/>
                </a:solidFill>
                <a:cs typeface="Arial" panose="020B0604020202020204" pitchFamily="34" charset="0"/>
              </a:rPr>
              <a:t>ATP</a:t>
            </a:r>
          </a:p>
        </p:txBody>
      </p:sp>
      <p:sp>
        <p:nvSpPr>
          <p:cNvPr id="60452" name="Rectangle 37">
            <a:extLst>
              <a:ext uri="{FF2B5EF4-FFF2-40B4-BE49-F238E27FC236}">
                <a16:creationId xmlns:a16="http://schemas.microsoft.com/office/drawing/2014/main" id="{86459ABD-3661-C868-9791-0AF9203B648A}"/>
              </a:ext>
            </a:extLst>
          </p:cNvPr>
          <p:cNvSpPr>
            <a:spLocks noChangeArrowheads="1"/>
          </p:cNvSpPr>
          <p:nvPr/>
        </p:nvSpPr>
        <p:spPr bwMode="auto">
          <a:xfrm>
            <a:off x="7851775" y="5575301"/>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CC0000"/>
                </a:solidFill>
                <a:cs typeface="Arial" panose="020B0604020202020204" pitchFamily="34" charset="0"/>
              </a:rPr>
              <a:t>ATP</a:t>
            </a:r>
          </a:p>
        </p:txBody>
      </p:sp>
      <p:sp>
        <p:nvSpPr>
          <p:cNvPr id="60453" name="Rectangle 41">
            <a:extLst>
              <a:ext uri="{FF2B5EF4-FFF2-40B4-BE49-F238E27FC236}">
                <a16:creationId xmlns:a16="http://schemas.microsoft.com/office/drawing/2014/main" id="{376C5711-F616-76C4-459D-2742C3F9EEE6}"/>
              </a:ext>
            </a:extLst>
          </p:cNvPr>
          <p:cNvSpPr>
            <a:spLocks noChangeArrowheads="1"/>
          </p:cNvSpPr>
          <p:nvPr/>
        </p:nvSpPr>
        <p:spPr bwMode="auto">
          <a:xfrm>
            <a:off x="4267201" y="205581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cs typeface="Arial" panose="020B0604020202020204" pitchFamily="34" charset="0"/>
              </a:rPr>
              <a:t>2</a:t>
            </a:r>
          </a:p>
        </p:txBody>
      </p:sp>
      <p:sp>
        <p:nvSpPr>
          <p:cNvPr id="60454" name="Rectangle 42">
            <a:extLst>
              <a:ext uri="{FF2B5EF4-FFF2-40B4-BE49-F238E27FC236}">
                <a16:creationId xmlns:a16="http://schemas.microsoft.com/office/drawing/2014/main" id="{25C672FC-A153-910B-6101-32B1D3241D12}"/>
              </a:ext>
            </a:extLst>
          </p:cNvPr>
          <p:cNvSpPr>
            <a:spLocks noChangeArrowheads="1"/>
          </p:cNvSpPr>
          <p:nvPr/>
        </p:nvSpPr>
        <p:spPr bwMode="auto">
          <a:xfrm>
            <a:off x="4267201" y="68738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cs typeface="Arial" panose="020B0604020202020204" pitchFamily="34" charset="0"/>
              </a:rPr>
              <a:t>2</a:t>
            </a:r>
          </a:p>
        </p:txBody>
      </p:sp>
      <p:sp>
        <p:nvSpPr>
          <p:cNvPr id="60455" name="AutoShape 43">
            <a:extLst>
              <a:ext uri="{FF2B5EF4-FFF2-40B4-BE49-F238E27FC236}">
                <a16:creationId xmlns:a16="http://schemas.microsoft.com/office/drawing/2014/main" id="{A55C2D42-20B6-63BD-EFC6-C2E0C13E4BEB}"/>
              </a:ext>
            </a:extLst>
          </p:cNvPr>
          <p:cNvSpPr>
            <a:spLocks/>
          </p:cNvSpPr>
          <p:nvPr/>
        </p:nvSpPr>
        <p:spPr bwMode="auto">
          <a:xfrm>
            <a:off x="8305800" y="57150"/>
            <a:ext cx="76200" cy="1676400"/>
          </a:xfrm>
          <a:prstGeom prst="rightBrace">
            <a:avLst>
              <a:gd name="adj1" fmla="val 10419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b="1">
              <a:cs typeface="Arial" panose="020B0604020202020204" pitchFamily="34" charset="0"/>
            </a:endParaRPr>
          </a:p>
        </p:txBody>
      </p:sp>
      <p:sp>
        <p:nvSpPr>
          <p:cNvPr id="60456" name="AutoShape 44">
            <a:extLst>
              <a:ext uri="{FF2B5EF4-FFF2-40B4-BE49-F238E27FC236}">
                <a16:creationId xmlns:a16="http://schemas.microsoft.com/office/drawing/2014/main" id="{5D4D908D-B4F5-B43A-BEB9-3AEEBD0710D7}"/>
              </a:ext>
            </a:extLst>
          </p:cNvPr>
          <p:cNvSpPr>
            <a:spLocks/>
          </p:cNvSpPr>
          <p:nvPr/>
        </p:nvSpPr>
        <p:spPr bwMode="auto">
          <a:xfrm>
            <a:off x="8305800" y="1828800"/>
            <a:ext cx="76200" cy="2895600"/>
          </a:xfrm>
          <a:prstGeom prst="rightBrace">
            <a:avLst>
              <a:gd name="adj1" fmla="val 13757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b="1">
              <a:cs typeface="Arial" panose="020B0604020202020204" pitchFamily="34" charset="0"/>
            </a:endParaRPr>
          </a:p>
        </p:txBody>
      </p:sp>
      <p:sp>
        <p:nvSpPr>
          <p:cNvPr id="60457" name="AutoShape 45">
            <a:extLst>
              <a:ext uri="{FF2B5EF4-FFF2-40B4-BE49-F238E27FC236}">
                <a16:creationId xmlns:a16="http://schemas.microsoft.com/office/drawing/2014/main" id="{829440B5-1535-2987-96B6-34218AFBAE07}"/>
              </a:ext>
            </a:extLst>
          </p:cNvPr>
          <p:cNvSpPr>
            <a:spLocks/>
          </p:cNvSpPr>
          <p:nvPr/>
        </p:nvSpPr>
        <p:spPr bwMode="auto">
          <a:xfrm>
            <a:off x="8493125" y="4810125"/>
            <a:ext cx="76200" cy="1371600"/>
          </a:xfrm>
          <a:prstGeom prst="rightBrace">
            <a:avLst>
              <a:gd name="adj1" fmla="val 7916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b="1">
              <a:cs typeface="Arial" panose="020B0604020202020204" pitchFamily="34" charset="0"/>
            </a:endParaRPr>
          </a:p>
        </p:txBody>
      </p:sp>
      <p:sp>
        <p:nvSpPr>
          <p:cNvPr id="60458" name="TextBox 2">
            <a:extLst>
              <a:ext uri="{FF2B5EF4-FFF2-40B4-BE49-F238E27FC236}">
                <a16:creationId xmlns:a16="http://schemas.microsoft.com/office/drawing/2014/main" id="{344B0CCA-BEE0-664F-D7D1-440220105326}"/>
              </a:ext>
            </a:extLst>
          </p:cNvPr>
          <p:cNvSpPr txBox="1">
            <a:spLocks noChangeArrowheads="1"/>
          </p:cNvSpPr>
          <p:nvPr/>
        </p:nvSpPr>
        <p:spPr bwMode="auto">
          <a:xfrm>
            <a:off x="9366250" y="6604000"/>
            <a:ext cx="1301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b="1">
                <a:cs typeface="Arial" panose="020B0604020202020204" pitchFamily="34" charset="0"/>
              </a:rPr>
              <a:t>Figure 2-17 p49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7DA65D5B-F6F2-9957-02C4-936534873970}"/>
              </a:ext>
            </a:extLst>
          </p:cNvPr>
          <p:cNvSpPr>
            <a:spLocks noGrp="1" noChangeArrowheads="1"/>
          </p:cNvSpPr>
          <p:nvPr>
            <p:ph type="title" idx="4294967295"/>
          </p:nvPr>
        </p:nvSpPr>
        <p:spPr/>
        <p:txBody>
          <a:bodyPr/>
          <a:lstStyle/>
          <a:p>
            <a:pPr eaLnBrk="1" hangingPunct="1"/>
            <a:r>
              <a:rPr lang="en-US" altLang="en-US" sz="3400"/>
              <a:t>2.8 Mitochondria and Energy Metabolism</a:t>
            </a:r>
          </a:p>
        </p:txBody>
      </p:sp>
      <p:sp>
        <p:nvSpPr>
          <p:cNvPr id="62467" name="Rectangle 3">
            <a:extLst>
              <a:ext uri="{FF2B5EF4-FFF2-40B4-BE49-F238E27FC236}">
                <a16:creationId xmlns:a16="http://schemas.microsoft.com/office/drawing/2014/main" id="{EA42BCB2-323D-4A2D-B027-22B4A89FECB3}"/>
              </a:ext>
            </a:extLst>
          </p:cNvPr>
          <p:cNvSpPr>
            <a:spLocks noGrp="1" noChangeArrowheads="1"/>
          </p:cNvSpPr>
          <p:nvPr>
            <p:ph type="body" idx="4294967295"/>
          </p:nvPr>
        </p:nvSpPr>
        <p:spPr/>
        <p:txBody>
          <a:bodyPr/>
          <a:lstStyle/>
          <a:p>
            <a:pPr eaLnBrk="1" hangingPunct="1">
              <a:lnSpc>
                <a:spcPct val="90000"/>
              </a:lnSpc>
            </a:pPr>
            <a:r>
              <a:rPr lang="en-US" altLang="en-US" sz="3200" b="1"/>
              <a:t>Glycolysis</a:t>
            </a:r>
          </a:p>
          <a:p>
            <a:pPr eaLnBrk="1" hangingPunct="1">
              <a:lnSpc>
                <a:spcPct val="90000"/>
              </a:lnSpc>
            </a:pPr>
            <a:endParaRPr lang="en-US" altLang="en-US" b="1"/>
          </a:p>
          <a:p>
            <a:pPr lvl="1" eaLnBrk="1" hangingPunct="1">
              <a:lnSpc>
                <a:spcPct val="90000"/>
              </a:lnSpc>
            </a:pPr>
            <a:r>
              <a:rPr lang="en-US" altLang="en-US" sz="2800"/>
              <a:t>Chemical process that breaks down </a:t>
            </a:r>
            <a:r>
              <a:rPr lang="en-US" altLang="en-US" sz="2800" b="1"/>
              <a:t>glucose</a:t>
            </a:r>
            <a:r>
              <a:rPr lang="en-US" altLang="en-US" sz="2800"/>
              <a:t> into two </a:t>
            </a:r>
            <a:r>
              <a:rPr lang="en-US" altLang="en-US" sz="2800" b="1"/>
              <a:t>pyruvate</a:t>
            </a:r>
            <a:r>
              <a:rPr lang="en-US" altLang="en-US" sz="2800"/>
              <a:t> molecules</a:t>
            </a:r>
          </a:p>
          <a:p>
            <a:pPr lvl="1" eaLnBrk="1" hangingPunct="1">
              <a:lnSpc>
                <a:spcPct val="90000"/>
              </a:lnSpc>
            </a:pPr>
            <a:endParaRPr lang="en-US" altLang="en-US"/>
          </a:p>
          <a:p>
            <a:pPr lvl="1" eaLnBrk="1" hangingPunct="1">
              <a:lnSpc>
                <a:spcPct val="90000"/>
              </a:lnSpc>
            </a:pPr>
            <a:r>
              <a:rPr lang="en-US" altLang="en-US" sz="2800"/>
              <a:t>Involves </a:t>
            </a:r>
            <a:r>
              <a:rPr lang="en-US" altLang="en-US" sz="2800" b="1"/>
              <a:t>10 sequential                      reactions</a:t>
            </a:r>
            <a:r>
              <a:rPr lang="en-US" altLang="en-US" sz="2800"/>
              <a:t>, each catalyzed                             by a separate enzyme</a:t>
            </a:r>
            <a:endParaRPr lang="en-US" altLang="en-US" sz="2800" baseline="-25000"/>
          </a:p>
        </p:txBody>
      </p:sp>
      <p:pic>
        <p:nvPicPr>
          <p:cNvPr id="62468" name="Picture 1">
            <a:extLst>
              <a:ext uri="{FF2B5EF4-FFF2-40B4-BE49-F238E27FC236}">
                <a16:creationId xmlns:a16="http://schemas.microsoft.com/office/drawing/2014/main" id="{865EBDAD-10E7-38EF-A4D7-0E27EDA82F53}"/>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895600"/>
            <a:ext cx="3111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2F52CDD-4896-4098-5F84-445761B2E648}"/>
              </a:ext>
            </a:extLst>
          </p:cNvPr>
          <p:cNvSpPr>
            <a:spLocks noGrp="1" noChangeArrowheads="1"/>
          </p:cNvSpPr>
          <p:nvPr>
            <p:ph type="title" idx="4294967295"/>
          </p:nvPr>
        </p:nvSpPr>
        <p:spPr/>
        <p:txBody>
          <a:bodyPr/>
          <a:lstStyle/>
          <a:p>
            <a:pPr eaLnBrk="1" hangingPunct="1"/>
            <a:r>
              <a:rPr lang="en-US" altLang="en-US" sz="3400"/>
              <a:t>2.8 Mitochondria and Energy Metabolism</a:t>
            </a:r>
          </a:p>
        </p:txBody>
      </p:sp>
      <p:sp>
        <p:nvSpPr>
          <p:cNvPr id="64515" name="Rectangle 3">
            <a:extLst>
              <a:ext uri="{FF2B5EF4-FFF2-40B4-BE49-F238E27FC236}">
                <a16:creationId xmlns:a16="http://schemas.microsoft.com/office/drawing/2014/main" id="{A9ADF310-D0A1-EC87-5400-0F3AD7FF99E2}"/>
              </a:ext>
            </a:extLst>
          </p:cNvPr>
          <p:cNvSpPr>
            <a:spLocks noGrp="1" noChangeArrowheads="1"/>
          </p:cNvSpPr>
          <p:nvPr>
            <p:ph type="body" idx="4294967295"/>
          </p:nvPr>
        </p:nvSpPr>
        <p:spPr/>
        <p:txBody>
          <a:bodyPr>
            <a:normAutofit fontScale="92500" lnSpcReduction="10000"/>
          </a:bodyPr>
          <a:lstStyle/>
          <a:p>
            <a:pPr eaLnBrk="1" hangingPunct="1"/>
            <a:r>
              <a:rPr lang="en-US" altLang="en-US" sz="3200" b="1"/>
              <a:t>Glycolysis</a:t>
            </a:r>
          </a:p>
          <a:p>
            <a:pPr eaLnBrk="1" hangingPunct="1"/>
            <a:endParaRPr lang="en-US" altLang="en-US" b="1"/>
          </a:p>
          <a:p>
            <a:pPr lvl="1" eaLnBrk="1" hangingPunct="1"/>
            <a:r>
              <a:rPr lang="en-US" altLang="en-US" sz="2800"/>
              <a:t>All glycolytic enzymes are found in the </a:t>
            </a:r>
            <a:r>
              <a:rPr lang="en-US" altLang="en-US" sz="2800" b="1"/>
              <a:t>cytoplasm</a:t>
            </a:r>
          </a:p>
          <a:p>
            <a:pPr lvl="1" eaLnBrk="1" hangingPunct="1"/>
            <a:endParaRPr lang="en-US" altLang="en-US" b="1"/>
          </a:p>
          <a:p>
            <a:pPr lvl="1" eaLnBrk="1" hangingPunct="1"/>
            <a:r>
              <a:rPr lang="en-US" altLang="en-US" sz="2800"/>
              <a:t>Glycolysis can proceed in the absence of oxygen (</a:t>
            </a:r>
            <a:r>
              <a:rPr lang="en-US" altLang="en-US" sz="2800" b="1"/>
              <a:t>anaerobic</a:t>
            </a:r>
            <a:r>
              <a:rPr lang="en-US" altLang="en-US" sz="2800"/>
              <a:t> conditions)</a:t>
            </a:r>
          </a:p>
          <a:p>
            <a:pPr lvl="1" eaLnBrk="1" hangingPunct="1"/>
            <a:endParaRPr lang="en-US" altLang="en-US"/>
          </a:p>
          <a:p>
            <a:pPr lvl="1" eaLnBrk="1" hangingPunct="1"/>
            <a:r>
              <a:rPr lang="en-US" altLang="en-US" sz="2800"/>
              <a:t>Releases </a:t>
            </a:r>
            <a:r>
              <a:rPr lang="en-US" altLang="en-US" sz="2800" b="1"/>
              <a:t>two electrons</a:t>
            </a:r>
            <a:r>
              <a:rPr lang="en-US" altLang="en-US" sz="2800"/>
              <a:t> that are transferred to NAD</a:t>
            </a:r>
            <a:r>
              <a:rPr lang="en-US" altLang="en-US" sz="2800" baseline="30000"/>
              <a:t>+</a:t>
            </a:r>
            <a:r>
              <a:rPr lang="en-US" altLang="en-US" sz="2800"/>
              <a:t> to form NADH</a:t>
            </a:r>
          </a:p>
          <a:p>
            <a:pPr lvl="1" eaLnBrk="1" hangingPunct="1"/>
            <a:endParaRPr lang="en-US" altLang="en-US" baseline="-25000"/>
          </a:p>
          <a:p>
            <a:pPr lvl="1" eaLnBrk="1" hangingPunct="1"/>
            <a:r>
              <a:rPr lang="en-US" altLang="en-US" sz="2800" b="1"/>
              <a:t>Not very efficient</a:t>
            </a:r>
            <a:r>
              <a:rPr lang="en-US" altLang="en-US" sz="2800"/>
              <a:t> -- one molecule of glucose yields only two molecules of ATP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8730273B-0386-F975-7970-85CDD8298A38}"/>
              </a:ext>
            </a:extLst>
          </p:cNvPr>
          <p:cNvSpPr>
            <a:spLocks noGrp="1" noChangeArrowheads="1"/>
          </p:cNvSpPr>
          <p:nvPr>
            <p:ph type="title" idx="4294967295"/>
          </p:nvPr>
        </p:nvSpPr>
        <p:spPr/>
        <p:txBody>
          <a:bodyPr/>
          <a:lstStyle/>
          <a:p>
            <a:pPr eaLnBrk="1" hangingPunct="1"/>
            <a:r>
              <a:rPr lang="en-US" altLang="en-US" sz="3400"/>
              <a:t>2.8 Mitochondria and Energy Metabolism</a:t>
            </a:r>
          </a:p>
        </p:txBody>
      </p:sp>
      <p:sp>
        <p:nvSpPr>
          <p:cNvPr id="66563" name="Rectangle 3">
            <a:extLst>
              <a:ext uri="{FF2B5EF4-FFF2-40B4-BE49-F238E27FC236}">
                <a16:creationId xmlns:a16="http://schemas.microsoft.com/office/drawing/2014/main" id="{4A551BF2-B621-6F2B-DC02-9343C2329744}"/>
              </a:ext>
            </a:extLst>
          </p:cNvPr>
          <p:cNvSpPr>
            <a:spLocks noGrp="1" noChangeArrowheads="1"/>
          </p:cNvSpPr>
          <p:nvPr>
            <p:ph type="body" idx="4294967295"/>
          </p:nvPr>
        </p:nvSpPr>
        <p:spPr/>
        <p:txBody>
          <a:bodyPr/>
          <a:lstStyle/>
          <a:p>
            <a:pPr eaLnBrk="1" hangingPunct="1">
              <a:lnSpc>
                <a:spcPct val="90000"/>
              </a:lnSpc>
            </a:pPr>
            <a:r>
              <a:rPr lang="en-US" altLang="en-US" sz="3200" b="1"/>
              <a:t>Citric acid cycle</a:t>
            </a:r>
          </a:p>
          <a:p>
            <a:pPr eaLnBrk="1" hangingPunct="1">
              <a:lnSpc>
                <a:spcPct val="90000"/>
              </a:lnSpc>
            </a:pPr>
            <a:endParaRPr lang="en-US" altLang="en-US" b="1"/>
          </a:p>
          <a:p>
            <a:pPr lvl="1" eaLnBrk="1" hangingPunct="1">
              <a:lnSpc>
                <a:spcPct val="90000"/>
              </a:lnSpc>
            </a:pPr>
            <a:r>
              <a:rPr lang="en-US" altLang="en-US" sz="2800"/>
              <a:t>Cyclical series of 8 reactions catalyzed by enzymes in the </a:t>
            </a:r>
            <a:r>
              <a:rPr lang="en-US" altLang="en-US" sz="2800" b="1"/>
              <a:t>mitochondrial matrix</a:t>
            </a:r>
          </a:p>
          <a:p>
            <a:pPr lvl="1" eaLnBrk="1" hangingPunct="1">
              <a:lnSpc>
                <a:spcPct val="90000"/>
              </a:lnSpc>
            </a:pPr>
            <a:endParaRPr lang="en-US" altLang="en-US" b="1"/>
          </a:p>
          <a:p>
            <a:pPr lvl="1" eaLnBrk="1" hangingPunct="1">
              <a:lnSpc>
                <a:spcPct val="90000"/>
              </a:lnSpc>
            </a:pPr>
            <a:r>
              <a:rPr lang="en-US" altLang="en-US" sz="2800" b="1"/>
              <a:t>Pyruvate</a:t>
            </a:r>
            <a:r>
              <a:rPr lang="en-US" altLang="en-US" sz="2800"/>
              <a:t> produced by glycolysis enters the mitochondrial matrix</a:t>
            </a:r>
          </a:p>
          <a:p>
            <a:pPr lvl="1" eaLnBrk="1" hangingPunct="1">
              <a:lnSpc>
                <a:spcPct val="90000"/>
              </a:lnSpc>
            </a:pPr>
            <a:endParaRPr lang="en-US" altLang="en-US"/>
          </a:p>
          <a:p>
            <a:pPr lvl="1" eaLnBrk="1" hangingPunct="1">
              <a:lnSpc>
                <a:spcPct val="90000"/>
              </a:lnSpc>
            </a:pPr>
            <a:r>
              <a:rPr lang="en-US" altLang="en-US" sz="2800"/>
              <a:t>Pyruvate is converted to </a:t>
            </a:r>
            <a:r>
              <a:rPr lang="en-US" altLang="en-US" sz="2800" b="1"/>
              <a:t>acetyl CoA</a:t>
            </a:r>
            <a:r>
              <a:rPr lang="en-US" altLang="en-US" sz="2800"/>
              <a:t> by removal of a carbon and formation of CO</a:t>
            </a:r>
            <a:r>
              <a:rPr lang="en-US" altLang="en-US" sz="2800" baseline="-25000"/>
              <a:t>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7A07BB12-EB93-5661-CEB6-607DEAF12E66}"/>
              </a:ext>
            </a:extLst>
          </p:cNvPr>
          <p:cNvSpPr>
            <a:spLocks noGrp="1" noChangeArrowheads="1"/>
          </p:cNvSpPr>
          <p:nvPr>
            <p:ph type="title" idx="4294967295"/>
          </p:nvPr>
        </p:nvSpPr>
        <p:spPr/>
        <p:txBody>
          <a:bodyPr/>
          <a:lstStyle/>
          <a:p>
            <a:pPr eaLnBrk="1" hangingPunct="1"/>
            <a:r>
              <a:rPr lang="en-US" altLang="en-US" sz="3400"/>
              <a:t>2.8 Mitochondria and Energy Metabolism</a:t>
            </a:r>
          </a:p>
        </p:txBody>
      </p:sp>
      <p:sp>
        <p:nvSpPr>
          <p:cNvPr id="68611" name="Rectangle 3">
            <a:extLst>
              <a:ext uri="{FF2B5EF4-FFF2-40B4-BE49-F238E27FC236}">
                <a16:creationId xmlns:a16="http://schemas.microsoft.com/office/drawing/2014/main" id="{454966C1-5BE3-7D9D-E0FF-9AE010A84C20}"/>
              </a:ext>
            </a:extLst>
          </p:cNvPr>
          <p:cNvSpPr>
            <a:spLocks noGrp="1" noChangeArrowheads="1"/>
          </p:cNvSpPr>
          <p:nvPr>
            <p:ph type="body" idx="4294967295"/>
          </p:nvPr>
        </p:nvSpPr>
        <p:spPr/>
        <p:txBody>
          <a:bodyPr>
            <a:normAutofit lnSpcReduction="10000"/>
          </a:bodyPr>
          <a:lstStyle/>
          <a:p>
            <a:pPr eaLnBrk="1" hangingPunct="1">
              <a:lnSpc>
                <a:spcPct val="90000"/>
              </a:lnSpc>
            </a:pPr>
            <a:r>
              <a:rPr lang="en-US" altLang="en-US" sz="3200" b="1"/>
              <a:t>Citric acid cycle</a:t>
            </a:r>
          </a:p>
          <a:p>
            <a:pPr eaLnBrk="1" hangingPunct="1">
              <a:lnSpc>
                <a:spcPct val="90000"/>
              </a:lnSpc>
            </a:pPr>
            <a:endParaRPr lang="en-US" altLang="en-US" b="1"/>
          </a:p>
          <a:p>
            <a:pPr lvl="1" eaLnBrk="1" hangingPunct="1">
              <a:lnSpc>
                <a:spcPct val="90000"/>
              </a:lnSpc>
            </a:pPr>
            <a:r>
              <a:rPr lang="en-US" altLang="en-US" sz="2800"/>
              <a:t>Acetyl CoA enters the citric acid cycle by combining with oxaloacetic acid to form </a:t>
            </a:r>
            <a:r>
              <a:rPr lang="en-US" altLang="en-US" sz="2800" b="1"/>
              <a:t>citric</a:t>
            </a:r>
            <a:r>
              <a:rPr lang="en-US" altLang="en-US" sz="2800"/>
              <a:t> </a:t>
            </a:r>
            <a:r>
              <a:rPr lang="en-US" altLang="en-US" sz="2800" b="1"/>
              <a:t>acid</a:t>
            </a:r>
          </a:p>
          <a:p>
            <a:pPr lvl="1" eaLnBrk="1" hangingPunct="1">
              <a:lnSpc>
                <a:spcPct val="90000"/>
              </a:lnSpc>
            </a:pPr>
            <a:endParaRPr lang="en-US" altLang="en-US" b="1"/>
          </a:p>
          <a:p>
            <a:pPr lvl="1" eaLnBrk="1" hangingPunct="1">
              <a:lnSpc>
                <a:spcPct val="90000"/>
              </a:lnSpc>
            </a:pPr>
            <a:r>
              <a:rPr lang="en-US" altLang="en-US" sz="2800"/>
              <a:t>Two carbons are released as CO</a:t>
            </a:r>
            <a:r>
              <a:rPr lang="en-US" altLang="en-US" sz="2800" baseline="-25000"/>
              <a:t>2</a:t>
            </a:r>
          </a:p>
          <a:p>
            <a:pPr lvl="1" eaLnBrk="1" hangingPunct="1">
              <a:lnSpc>
                <a:spcPct val="90000"/>
              </a:lnSpc>
            </a:pPr>
            <a:endParaRPr lang="en-US" altLang="en-US"/>
          </a:p>
          <a:p>
            <a:pPr lvl="1" eaLnBrk="1" hangingPunct="1">
              <a:lnSpc>
                <a:spcPct val="90000"/>
              </a:lnSpc>
            </a:pPr>
            <a:r>
              <a:rPr lang="en-US" altLang="en-US" sz="2800"/>
              <a:t>One ATP is produced for each turn of the cycle</a:t>
            </a:r>
          </a:p>
          <a:p>
            <a:pPr lvl="1" eaLnBrk="1" hangingPunct="1">
              <a:lnSpc>
                <a:spcPct val="90000"/>
              </a:lnSpc>
            </a:pPr>
            <a:endParaRPr lang="en-US" altLang="en-US"/>
          </a:p>
          <a:p>
            <a:pPr lvl="1" eaLnBrk="1" hangingPunct="1">
              <a:lnSpc>
                <a:spcPct val="90000"/>
              </a:lnSpc>
            </a:pPr>
            <a:r>
              <a:rPr lang="en-US" altLang="en-US" sz="2800"/>
              <a:t>The key purpose of the cycle is to produce </a:t>
            </a:r>
            <a:r>
              <a:rPr lang="en-US" altLang="en-US" sz="2800" b="1"/>
              <a:t>hydrogens</a:t>
            </a:r>
            <a:r>
              <a:rPr lang="en-US" altLang="en-US" sz="2800"/>
              <a:t> for entry into the </a:t>
            </a:r>
            <a:r>
              <a:rPr lang="en-US" altLang="en-US" sz="2800" b="1"/>
              <a:t>electron transport chain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6ED4E64E-BEB9-91EA-34FC-C4005D6803A4}"/>
              </a:ext>
            </a:extLst>
          </p:cNvPr>
          <p:cNvSpPr>
            <a:spLocks noGrp="1" noChangeArrowheads="1"/>
          </p:cNvSpPr>
          <p:nvPr>
            <p:ph type="title" idx="4294967295"/>
          </p:nvPr>
        </p:nvSpPr>
        <p:spPr/>
        <p:txBody>
          <a:bodyPr/>
          <a:lstStyle/>
          <a:p>
            <a:pPr eaLnBrk="1" hangingPunct="1"/>
            <a:r>
              <a:rPr lang="en-US" altLang="en-US" sz="3400"/>
              <a:t>2.8 Mitochondria and Energy Metabolism</a:t>
            </a:r>
          </a:p>
        </p:txBody>
      </p:sp>
      <p:pic>
        <p:nvPicPr>
          <p:cNvPr id="70659" name="Picture 1">
            <a:extLst>
              <a:ext uri="{FF2B5EF4-FFF2-40B4-BE49-F238E27FC236}">
                <a16:creationId xmlns:a16="http://schemas.microsoft.com/office/drawing/2014/main" id="{7D0BF4A4-DBF1-8BA4-B3D8-F9D8B89B1883}"/>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066800"/>
            <a:ext cx="4343400"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95219999-607B-9AFC-51C1-EA159186A2E3}"/>
              </a:ext>
            </a:extLst>
          </p:cNvPr>
          <p:cNvSpPr>
            <a:spLocks noGrp="1" noChangeArrowheads="1"/>
          </p:cNvSpPr>
          <p:nvPr>
            <p:ph type="title" idx="4294967295"/>
          </p:nvPr>
        </p:nvSpPr>
        <p:spPr/>
        <p:txBody>
          <a:bodyPr/>
          <a:lstStyle/>
          <a:p>
            <a:pPr eaLnBrk="1" hangingPunct="1"/>
            <a:r>
              <a:rPr lang="en-US" altLang="en-US" sz="3400"/>
              <a:t>2.8 Mitochondria and Energy Metabolism</a:t>
            </a:r>
          </a:p>
        </p:txBody>
      </p:sp>
      <p:sp>
        <p:nvSpPr>
          <p:cNvPr id="72707" name="Rectangle 3">
            <a:extLst>
              <a:ext uri="{FF2B5EF4-FFF2-40B4-BE49-F238E27FC236}">
                <a16:creationId xmlns:a16="http://schemas.microsoft.com/office/drawing/2014/main" id="{E7FABABC-1DD7-28D3-CA84-F74F28B17D79}"/>
              </a:ext>
            </a:extLst>
          </p:cNvPr>
          <p:cNvSpPr>
            <a:spLocks noGrp="1" noChangeArrowheads="1"/>
          </p:cNvSpPr>
          <p:nvPr>
            <p:ph type="body" idx="4294967295"/>
          </p:nvPr>
        </p:nvSpPr>
        <p:spPr/>
        <p:txBody>
          <a:bodyPr>
            <a:normAutofit lnSpcReduction="10000"/>
          </a:bodyPr>
          <a:lstStyle/>
          <a:p>
            <a:pPr eaLnBrk="1" hangingPunct="1">
              <a:lnSpc>
                <a:spcPct val="90000"/>
              </a:lnSpc>
            </a:pPr>
            <a:r>
              <a:rPr lang="en-US" altLang="en-US" sz="3200" b="1"/>
              <a:t>Electron transport chain</a:t>
            </a:r>
          </a:p>
          <a:p>
            <a:pPr eaLnBrk="1" hangingPunct="1">
              <a:lnSpc>
                <a:spcPct val="90000"/>
              </a:lnSpc>
            </a:pPr>
            <a:endParaRPr lang="en-US" altLang="en-US" b="1"/>
          </a:p>
          <a:p>
            <a:pPr lvl="1" eaLnBrk="1" hangingPunct="1">
              <a:lnSpc>
                <a:spcPct val="90000"/>
              </a:lnSpc>
            </a:pPr>
            <a:r>
              <a:rPr lang="en-US" altLang="en-US" sz="2800"/>
              <a:t>Electron carrier molecules are located in the </a:t>
            </a:r>
            <a:r>
              <a:rPr lang="en-US" altLang="en-US" sz="2800" b="1"/>
              <a:t>inner mitochondrial membrane</a:t>
            </a:r>
          </a:p>
          <a:p>
            <a:pPr lvl="1" eaLnBrk="1" hangingPunct="1">
              <a:lnSpc>
                <a:spcPct val="90000"/>
              </a:lnSpc>
            </a:pPr>
            <a:endParaRPr lang="en-US" altLang="en-US" b="1"/>
          </a:p>
          <a:p>
            <a:pPr lvl="1" eaLnBrk="1" hangingPunct="1">
              <a:lnSpc>
                <a:spcPct val="90000"/>
              </a:lnSpc>
            </a:pPr>
            <a:r>
              <a:rPr lang="en-US" altLang="en-US" sz="2800"/>
              <a:t>Electrons are transferred through a </a:t>
            </a:r>
            <a:r>
              <a:rPr lang="en-US" altLang="en-US" sz="2800" b="1"/>
              <a:t>chain of</a:t>
            </a:r>
            <a:r>
              <a:rPr lang="en-US" altLang="en-US" sz="2800"/>
              <a:t> </a:t>
            </a:r>
            <a:r>
              <a:rPr lang="en-US" altLang="en-US" sz="2800" b="1"/>
              <a:t>reactions</a:t>
            </a:r>
            <a:r>
              <a:rPr lang="en-US" altLang="en-US" sz="2800"/>
              <a:t> with the electrons falling to lower energy levels at each step</a:t>
            </a:r>
            <a:endParaRPr lang="en-US" altLang="en-US" sz="2800" baseline="-25000"/>
          </a:p>
          <a:p>
            <a:pPr lvl="1" eaLnBrk="1" hangingPunct="1">
              <a:lnSpc>
                <a:spcPct val="90000"/>
              </a:lnSpc>
            </a:pPr>
            <a:endParaRPr lang="en-US" altLang="en-US"/>
          </a:p>
          <a:p>
            <a:pPr lvl="1" eaLnBrk="1" hangingPunct="1">
              <a:lnSpc>
                <a:spcPct val="90000"/>
              </a:lnSpc>
            </a:pPr>
            <a:r>
              <a:rPr lang="en-US" altLang="en-US" sz="2800"/>
              <a:t>O</a:t>
            </a:r>
            <a:r>
              <a:rPr lang="en-US" altLang="en-US" sz="2800" baseline="-25000"/>
              <a:t>2</a:t>
            </a:r>
            <a:r>
              <a:rPr lang="en-US" altLang="en-US" sz="2800"/>
              <a:t> is the </a:t>
            </a:r>
            <a:r>
              <a:rPr lang="en-US" altLang="en-US" sz="2800" b="1"/>
              <a:t>final electron acceptor</a:t>
            </a:r>
            <a:r>
              <a:rPr lang="en-US" altLang="en-US" sz="2800"/>
              <a:t> of the electron transport chain (also called respiratory chain)</a:t>
            </a:r>
          </a:p>
          <a:p>
            <a:pPr lvl="2"/>
            <a:r>
              <a:rPr lang="en-US" altLang="en-US" sz="2600"/>
              <a:t>O</a:t>
            </a:r>
            <a:r>
              <a:rPr lang="en-US" altLang="en-US" sz="2600" baseline="-25000"/>
              <a:t>2</a:t>
            </a:r>
            <a:r>
              <a:rPr lang="en-US" altLang="en-US" sz="2600"/>
              <a:t> combines with electrons and hydrogen to form H</a:t>
            </a:r>
            <a:r>
              <a:rPr lang="en-US" altLang="en-US" sz="2600" baseline="-25000"/>
              <a:t>2</a:t>
            </a:r>
            <a:r>
              <a:rPr lang="en-US" altLang="en-US" sz="2600"/>
              <a:t>O</a:t>
            </a:r>
            <a:endParaRPr lang="en-US" altLang="en-US" sz="26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92" descr="E_0212a">
            <a:extLst>
              <a:ext uri="{FF2B5EF4-FFF2-40B4-BE49-F238E27FC236}">
                <a16:creationId xmlns:a16="http://schemas.microsoft.com/office/drawing/2014/main" id="{5975D1FC-D628-CE61-C4AB-D3A963ED7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24"/>
          <a:stretch>
            <a:fillRect/>
          </a:stretch>
        </p:blipFill>
        <p:spPr bwMode="auto">
          <a:xfrm>
            <a:off x="1558925" y="23813"/>
            <a:ext cx="9067800"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3" hidden="1">
            <a:extLst>
              <a:ext uri="{FF2B5EF4-FFF2-40B4-BE49-F238E27FC236}">
                <a16:creationId xmlns:a16="http://schemas.microsoft.com/office/drawing/2014/main" id="{579C901A-7580-F38B-C8CF-21E92DB8E88D}"/>
              </a:ext>
            </a:extLst>
          </p:cNvPr>
          <p:cNvSpPr>
            <a:spLocks noGrp="1" noChangeArrowheads="1"/>
          </p:cNvSpPr>
          <p:nvPr>
            <p:ph type="title"/>
          </p:nvPr>
        </p:nvSpPr>
        <p:spPr>
          <a:xfrm>
            <a:off x="1219200" y="-152400"/>
            <a:ext cx="8229600" cy="1143000"/>
          </a:xfrm>
        </p:spPr>
        <p:txBody>
          <a:bodyPr/>
          <a:lstStyle/>
          <a:p>
            <a:pPr eaLnBrk="1" hangingPunct="1"/>
            <a:endParaRPr lang="en-US" altLang="en-US" sz="1200" b="1">
              <a:cs typeface="Arial" panose="020B0604020202020204" pitchFamily="34" charset="0"/>
            </a:endParaRPr>
          </a:p>
        </p:txBody>
      </p:sp>
      <p:sp>
        <p:nvSpPr>
          <p:cNvPr id="74756" name="Rectangle 5">
            <a:extLst>
              <a:ext uri="{FF2B5EF4-FFF2-40B4-BE49-F238E27FC236}">
                <a16:creationId xmlns:a16="http://schemas.microsoft.com/office/drawing/2014/main" id="{BECACC25-6FCB-1B83-5B4D-C7937B12A722}"/>
              </a:ext>
            </a:extLst>
          </p:cNvPr>
          <p:cNvSpPr>
            <a:spLocks noChangeArrowheads="1"/>
          </p:cNvSpPr>
          <p:nvPr/>
        </p:nvSpPr>
        <p:spPr bwMode="auto">
          <a:xfrm>
            <a:off x="1524000" y="19050"/>
            <a:ext cx="742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cs typeface="Arial" panose="020B0604020202020204" pitchFamily="34" charset="0"/>
              </a:rPr>
              <a:t>Cytosol</a:t>
            </a:r>
          </a:p>
        </p:txBody>
      </p:sp>
      <p:sp>
        <p:nvSpPr>
          <p:cNvPr id="74757" name="Rectangle 6">
            <a:extLst>
              <a:ext uri="{FF2B5EF4-FFF2-40B4-BE49-F238E27FC236}">
                <a16:creationId xmlns:a16="http://schemas.microsoft.com/office/drawing/2014/main" id="{E0D596B5-BDB8-2885-6834-0E17A553AE06}"/>
              </a:ext>
            </a:extLst>
          </p:cNvPr>
          <p:cNvSpPr>
            <a:spLocks noChangeArrowheads="1"/>
          </p:cNvSpPr>
          <p:nvPr/>
        </p:nvSpPr>
        <p:spPr bwMode="auto">
          <a:xfrm>
            <a:off x="1524001" y="536575"/>
            <a:ext cx="2957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cs typeface="Arial" panose="020B0604020202020204" pitchFamily="34" charset="0"/>
              </a:rPr>
              <a:t>Outer mitochondrial</a:t>
            </a:r>
          </a:p>
          <a:p>
            <a:r>
              <a:rPr lang="en-US" altLang="en-US" sz="1200" b="1">
                <a:cs typeface="Arial" panose="020B0604020202020204" pitchFamily="34" charset="0"/>
              </a:rPr>
              <a:t>membrane</a:t>
            </a:r>
          </a:p>
        </p:txBody>
      </p:sp>
      <p:sp>
        <p:nvSpPr>
          <p:cNvPr id="74758" name="Rectangle 7">
            <a:extLst>
              <a:ext uri="{FF2B5EF4-FFF2-40B4-BE49-F238E27FC236}">
                <a16:creationId xmlns:a16="http://schemas.microsoft.com/office/drawing/2014/main" id="{FFB68907-B862-A9C2-AF28-0161A715F585}"/>
              </a:ext>
            </a:extLst>
          </p:cNvPr>
          <p:cNvSpPr>
            <a:spLocks noChangeArrowheads="1"/>
          </p:cNvSpPr>
          <p:nvPr/>
        </p:nvSpPr>
        <p:spPr bwMode="auto">
          <a:xfrm>
            <a:off x="1524001" y="1355725"/>
            <a:ext cx="128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cs typeface="Arial" panose="020B0604020202020204" pitchFamily="34" charset="0"/>
              </a:rPr>
              <a:t>Intermembrane</a:t>
            </a:r>
          </a:p>
          <a:p>
            <a:r>
              <a:rPr lang="en-US" altLang="en-US" sz="1200" b="1">
                <a:cs typeface="Arial" panose="020B0604020202020204" pitchFamily="34" charset="0"/>
              </a:rPr>
              <a:t>space</a:t>
            </a:r>
          </a:p>
        </p:txBody>
      </p:sp>
      <p:sp>
        <p:nvSpPr>
          <p:cNvPr id="74759" name="Rectangle 8">
            <a:extLst>
              <a:ext uri="{FF2B5EF4-FFF2-40B4-BE49-F238E27FC236}">
                <a16:creationId xmlns:a16="http://schemas.microsoft.com/office/drawing/2014/main" id="{89C945D4-ACD4-C02D-D50D-88286285666F}"/>
              </a:ext>
            </a:extLst>
          </p:cNvPr>
          <p:cNvSpPr>
            <a:spLocks noChangeArrowheads="1"/>
          </p:cNvSpPr>
          <p:nvPr/>
        </p:nvSpPr>
        <p:spPr bwMode="auto">
          <a:xfrm>
            <a:off x="1524001" y="2974976"/>
            <a:ext cx="9605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cs typeface="Arial" panose="020B0604020202020204" pitchFamily="34" charset="0"/>
              </a:rPr>
              <a:t>Inner</a:t>
            </a:r>
          </a:p>
          <a:p>
            <a:r>
              <a:rPr lang="en-US" altLang="en-US" sz="1200" b="1">
                <a:cs typeface="Arial" panose="020B0604020202020204" pitchFamily="34" charset="0"/>
              </a:rPr>
              <a:t>mito-</a:t>
            </a:r>
          </a:p>
          <a:p>
            <a:r>
              <a:rPr lang="en-US" altLang="en-US" sz="1200" b="1">
                <a:cs typeface="Arial" panose="020B0604020202020204" pitchFamily="34" charset="0"/>
              </a:rPr>
              <a:t>chondrial</a:t>
            </a:r>
          </a:p>
          <a:p>
            <a:r>
              <a:rPr lang="en-US" altLang="en-US" sz="1200" b="1">
                <a:cs typeface="Arial" panose="020B0604020202020204" pitchFamily="34" charset="0"/>
              </a:rPr>
              <a:t>membrane</a:t>
            </a:r>
          </a:p>
        </p:txBody>
      </p:sp>
      <p:sp>
        <p:nvSpPr>
          <p:cNvPr id="74760" name="Rectangle 9">
            <a:extLst>
              <a:ext uri="{FF2B5EF4-FFF2-40B4-BE49-F238E27FC236}">
                <a16:creationId xmlns:a16="http://schemas.microsoft.com/office/drawing/2014/main" id="{8615319C-B78D-6729-ABA7-CE1F83E2622A}"/>
              </a:ext>
            </a:extLst>
          </p:cNvPr>
          <p:cNvSpPr>
            <a:spLocks noChangeArrowheads="1"/>
          </p:cNvSpPr>
          <p:nvPr/>
        </p:nvSpPr>
        <p:spPr bwMode="auto">
          <a:xfrm>
            <a:off x="7065963" y="4637089"/>
            <a:ext cx="737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cs typeface="Arial" panose="020B0604020202020204" pitchFamily="34" charset="0"/>
              </a:rPr>
              <a:t>Low H+</a:t>
            </a:r>
          </a:p>
        </p:txBody>
      </p:sp>
      <p:sp>
        <p:nvSpPr>
          <p:cNvPr id="74761" name="Rectangle 10">
            <a:extLst>
              <a:ext uri="{FF2B5EF4-FFF2-40B4-BE49-F238E27FC236}">
                <a16:creationId xmlns:a16="http://schemas.microsoft.com/office/drawing/2014/main" id="{92B166C5-B9ED-BF3A-3BBF-C557C8A4F39C}"/>
              </a:ext>
            </a:extLst>
          </p:cNvPr>
          <p:cNvSpPr>
            <a:spLocks noChangeArrowheads="1"/>
          </p:cNvSpPr>
          <p:nvPr/>
        </p:nvSpPr>
        <p:spPr bwMode="auto">
          <a:xfrm>
            <a:off x="1752600" y="6057900"/>
            <a:ext cx="5638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1000" b="1">
                <a:cs typeface="Arial" panose="020B0604020202020204" pitchFamily="34" charset="0"/>
              </a:rPr>
              <a:t>Electron transport system</a:t>
            </a:r>
          </a:p>
          <a:p>
            <a:pPr>
              <a:lnSpc>
                <a:spcPct val="80000"/>
              </a:lnSpc>
            </a:pPr>
            <a:r>
              <a:rPr lang="en-US" altLang="en-US" sz="1000" b="1">
                <a:cs typeface="Arial" panose="020B0604020202020204" pitchFamily="34" charset="0"/>
              </a:rPr>
              <a:t>Electrons flow through a series of electron carriers from high-energy to low-energy levels; </a:t>
            </a:r>
          </a:p>
          <a:p>
            <a:pPr>
              <a:lnSpc>
                <a:spcPct val="80000"/>
              </a:lnSpc>
            </a:pPr>
            <a:r>
              <a:rPr lang="en-US" altLang="en-US" sz="1000" b="1">
                <a:cs typeface="Arial" panose="020B0604020202020204" pitchFamily="34" charset="0"/>
              </a:rPr>
              <a:t>the energy released builds an H+ gradient across the inner mitochondrial membrane.</a:t>
            </a:r>
          </a:p>
        </p:txBody>
      </p:sp>
      <p:sp>
        <p:nvSpPr>
          <p:cNvPr id="74762" name="Rectangle 11">
            <a:extLst>
              <a:ext uri="{FF2B5EF4-FFF2-40B4-BE49-F238E27FC236}">
                <a16:creationId xmlns:a16="http://schemas.microsoft.com/office/drawing/2014/main" id="{CA112D08-22D2-BF10-BAA5-53DBA5805735}"/>
              </a:ext>
            </a:extLst>
          </p:cNvPr>
          <p:cNvSpPr>
            <a:spLocks noChangeArrowheads="1"/>
          </p:cNvSpPr>
          <p:nvPr/>
        </p:nvSpPr>
        <p:spPr bwMode="auto">
          <a:xfrm>
            <a:off x="7315200" y="6057900"/>
            <a:ext cx="3352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1000" b="1">
                <a:cs typeface="Arial" panose="020B0604020202020204" pitchFamily="34" charset="0"/>
              </a:rPr>
              <a:t>Chemiosmosis</a:t>
            </a:r>
          </a:p>
          <a:p>
            <a:pPr>
              <a:lnSpc>
                <a:spcPct val="80000"/>
              </a:lnSpc>
            </a:pPr>
            <a:r>
              <a:rPr lang="en-US" altLang="en-US" sz="1000" b="1">
                <a:cs typeface="Arial" panose="020B0604020202020204" pitchFamily="34" charset="0"/>
              </a:rPr>
              <a:t>ATP synthase catalyzes ATP synthesis using energy from the H+ gradient across the membrane.</a:t>
            </a:r>
          </a:p>
        </p:txBody>
      </p:sp>
      <p:sp>
        <p:nvSpPr>
          <p:cNvPr id="74763" name="Rectangle 12">
            <a:extLst>
              <a:ext uri="{FF2B5EF4-FFF2-40B4-BE49-F238E27FC236}">
                <a16:creationId xmlns:a16="http://schemas.microsoft.com/office/drawing/2014/main" id="{73B19F83-A6A8-FF10-9B28-FFA433CA70AD}"/>
              </a:ext>
            </a:extLst>
          </p:cNvPr>
          <p:cNvSpPr>
            <a:spLocks noChangeArrowheads="1"/>
          </p:cNvSpPr>
          <p:nvPr/>
        </p:nvSpPr>
        <p:spPr bwMode="auto">
          <a:xfrm>
            <a:off x="10059988" y="4364038"/>
            <a:ext cx="608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cs typeface="Arial" panose="020B0604020202020204" pitchFamily="34" charset="0"/>
              </a:rPr>
              <a:t>Head-</a:t>
            </a:r>
          </a:p>
          <a:p>
            <a:r>
              <a:rPr lang="en-US" altLang="en-US" sz="1200" b="1">
                <a:cs typeface="Arial" panose="020B0604020202020204" pitchFamily="34" charset="0"/>
              </a:rPr>
              <a:t>piece</a:t>
            </a:r>
          </a:p>
        </p:txBody>
      </p:sp>
      <p:sp>
        <p:nvSpPr>
          <p:cNvPr id="74764" name="Rectangle 16">
            <a:extLst>
              <a:ext uri="{FF2B5EF4-FFF2-40B4-BE49-F238E27FC236}">
                <a16:creationId xmlns:a16="http://schemas.microsoft.com/office/drawing/2014/main" id="{C7E5C096-5F86-458A-CF91-9D4005DD5669}"/>
              </a:ext>
            </a:extLst>
          </p:cNvPr>
          <p:cNvSpPr>
            <a:spLocks noChangeArrowheads="1"/>
          </p:cNvSpPr>
          <p:nvPr/>
        </p:nvSpPr>
        <p:spPr bwMode="auto">
          <a:xfrm>
            <a:off x="8534401" y="1695451"/>
            <a:ext cx="849913" cy="35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70000"/>
              </a:lnSpc>
            </a:pPr>
            <a:r>
              <a:rPr lang="en-US" altLang="en-US" sz="1200" b="1">
                <a:cs typeface="Arial" panose="020B0604020202020204" pitchFamily="34" charset="0"/>
              </a:rPr>
              <a:t>ATP</a:t>
            </a:r>
          </a:p>
          <a:p>
            <a:pPr>
              <a:lnSpc>
                <a:spcPct val="70000"/>
              </a:lnSpc>
            </a:pPr>
            <a:r>
              <a:rPr lang="en-US" altLang="en-US" sz="1200" b="1">
                <a:cs typeface="Arial" panose="020B0604020202020204" pitchFamily="34" charset="0"/>
              </a:rPr>
              <a:t>synthase</a:t>
            </a:r>
          </a:p>
        </p:txBody>
      </p:sp>
      <p:sp>
        <p:nvSpPr>
          <p:cNvPr id="74765" name="Rectangle 17">
            <a:extLst>
              <a:ext uri="{FF2B5EF4-FFF2-40B4-BE49-F238E27FC236}">
                <a16:creationId xmlns:a16="http://schemas.microsoft.com/office/drawing/2014/main" id="{6FB98DAE-7789-043B-A5B7-2473974C278D}"/>
              </a:ext>
            </a:extLst>
          </p:cNvPr>
          <p:cNvSpPr>
            <a:spLocks noChangeArrowheads="1"/>
          </p:cNvSpPr>
          <p:nvPr/>
        </p:nvSpPr>
        <p:spPr bwMode="auto">
          <a:xfrm>
            <a:off x="8493126" y="1003301"/>
            <a:ext cx="7713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cs typeface="Arial" panose="020B0604020202020204" pitchFamily="34" charset="0"/>
              </a:rPr>
              <a:t>High H+</a:t>
            </a:r>
          </a:p>
        </p:txBody>
      </p:sp>
      <p:sp>
        <p:nvSpPr>
          <p:cNvPr id="74766" name="Rectangle 19">
            <a:extLst>
              <a:ext uri="{FF2B5EF4-FFF2-40B4-BE49-F238E27FC236}">
                <a16:creationId xmlns:a16="http://schemas.microsoft.com/office/drawing/2014/main" id="{FA57354F-F08D-583E-B91C-E18574E5ABB0}"/>
              </a:ext>
            </a:extLst>
          </p:cNvPr>
          <p:cNvSpPr>
            <a:spLocks noChangeArrowheads="1"/>
          </p:cNvSpPr>
          <p:nvPr/>
        </p:nvSpPr>
        <p:spPr bwMode="auto">
          <a:xfrm>
            <a:off x="3889375" y="3829050"/>
            <a:ext cx="827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cs typeface="Arial" panose="020B0604020202020204" pitchFamily="34" charset="0"/>
              </a:rPr>
              <a:t>Complex</a:t>
            </a:r>
          </a:p>
          <a:p>
            <a:pPr algn="ctr"/>
            <a:r>
              <a:rPr lang="en-US" altLang="en-US" sz="1200" b="1">
                <a:cs typeface="Arial" panose="020B0604020202020204" pitchFamily="34" charset="0"/>
              </a:rPr>
              <a:t>II</a:t>
            </a:r>
          </a:p>
        </p:txBody>
      </p:sp>
      <p:sp>
        <p:nvSpPr>
          <p:cNvPr id="74767" name="Rectangle 20">
            <a:extLst>
              <a:ext uri="{FF2B5EF4-FFF2-40B4-BE49-F238E27FC236}">
                <a16:creationId xmlns:a16="http://schemas.microsoft.com/office/drawing/2014/main" id="{C55A5506-BFC0-801D-C598-583EB80F9D80}"/>
              </a:ext>
            </a:extLst>
          </p:cNvPr>
          <p:cNvSpPr>
            <a:spLocks noChangeArrowheads="1"/>
          </p:cNvSpPr>
          <p:nvPr/>
        </p:nvSpPr>
        <p:spPr bwMode="auto">
          <a:xfrm>
            <a:off x="4876800" y="3371850"/>
            <a:ext cx="827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cs typeface="Arial" panose="020B0604020202020204" pitchFamily="34" charset="0"/>
              </a:rPr>
              <a:t>Complex</a:t>
            </a:r>
          </a:p>
          <a:p>
            <a:pPr algn="ctr"/>
            <a:r>
              <a:rPr lang="en-US" altLang="en-US" sz="1200" b="1">
                <a:cs typeface="Arial" panose="020B0604020202020204" pitchFamily="34" charset="0"/>
              </a:rPr>
              <a:t>III</a:t>
            </a:r>
          </a:p>
        </p:txBody>
      </p:sp>
      <p:sp>
        <p:nvSpPr>
          <p:cNvPr id="74768" name="Rectangle 21">
            <a:extLst>
              <a:ext uri="{FF2B5EF4-FFF2-40B4-BE49-F238E27FC236}">
                <a16:creationId xmlns:a16="http://schemas.microsoft.com/office/drawing/2014/main" id="{7C633DB8-03F3-CB38-D373-4C1A2B146504}"/>
              </a:ext>
            </a:extLst>
          </p:cNvPr>
          <p:cNvSpPr>
            <a:spLocks noChangeArrowheads="1"/>
          </p:cNvSpPr>
          <p:nvPr/>
        </p:nvSpPr>
        <p:spPr bwMode="auto">
          <a:xfrm>
            <a:off x="6324600" y="3295650"/>
            <a:ext cx="827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cs typeface="Arial" panose="020B0604020202020204" pitchFamily="34" charset="0"/>
              </a:rPr>
              <a:t>Complex</a:t>
            </a:r>
          </a:p>
          <a:p>
            <a:pPr algn="ctr"/>
            <a:r>
              <a:rPr lang="en-US" altLang="en-US" sz="1200" b="1">
                <a:cs typeface="Arial" panose="020B0604020202020204" pitchFamily="34" charset="0"/>
              </a:rPr>
              <a:t>IV</a:t>
            </a:r>
          </a:p>
        </p:txBody>
      </p:sp>
      <p:sp>
        <p:nvSpPr>
          <p:cNvPr id="74769" name="Rectangle 27">
            <a:extLst>
              <a:ext uri="{FF2B5EF4-FFF2-40B4-BE49-F238E27FC236}">
                <a16:creationId xmlns:a16="http://schemas.microsoft.com/office/drawing/2014/main" id="{B5CF6812-9117-0FAC-0A81-369B1881E0BB}"/>
              </a:ext>
            </a:extLst>
          </p:cNvPr>
          <p:cNvSpPr>
            <a:spLocks noChangeArrowheads="1"/>
          </p:cNvSpPr>
          <p:nvPr/>
        </p:nvSpPr>
        <p:spPr bwMode="auto">
          <a:xfrm>
            <a:off x="1524001" y="5276851"/>
            <a:ext cx="1196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cs typeface="Arial" panose="020B0604020202020204" pitchFamily="34" charset="0"/>
              </a:rPr>
              <a:t>Mitochondrial</a:t>
            </a:r>
          </a:p>
          <a:p>
            <a:r>
              <a:rPr lang="en-US" altLang="en-US" sz="1200" b="1">
                <a:cs typeface="Arial" panose="020B0604020202020204" pitchFamily="34" charset="0"/>
              </a:rPr>
              <a:t>matrix</a:t>
            </a:r>
          </a:p>
        </p:txBody>
      </p:sp>
      <p:sp>
        <p:nvSpPr>
          <p:cNvPr id="74770" name="Rectangle 38">
            <a:extLst>
              <a:ext uri="{FF2B5EF4-FFF2-40B4-BE49-F238E27FC236}">
                <a16:creationId xmlns:a16="http://schemas.microsoft.com/office/drawing/2014/main" id="{A0C6456D-762C-45BC-E5F3-9944E4316ED3}"/>
              </a:ext>
            </a:extLst>
          </p:cNvPr>
          <p:cNvSpPr>
            <a:spLocks noChangeArrowheads="1"/>
          </p:cNvSpPr>
          <p:nvPr/>
        </p:nvSpPr>
        <p:spPr bwMode="auto">
          <a:xfrm>
            <a:off x="5562601" y="6583364"/>
            <a:ext cx="21291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cs typeface="Arial" panose="020B0604020202020204" pitchFamily="34" charset="0"/>
              </a:rPr>
              <a:t>Oxidative phosphorylation</a:t>
            </a:r>
          </a:p>
        </p:txBody>
      </p:sp>
      <p:sp>
        <p:nvSpPr>
          <p:cNvPr id="74771" name="Rectangle 39">
            <a:extLst>
              <a:ext uri="{FF2B5EF4-FFF2-40B4-BE49-F238E27FC236}">
                <a16:creationId xmlns:a16="http://schemas.microsoft.com/office/drawing/2014/main" id="{D1EF35B1-8119-3D00-11A8-B444B03FAC2D}"/>
              </a:ext>
            </a:extLst>
          </p:cNvPr>
          <p:cNvSpPr>
            <a:spLocks noChangeArrowheads="1"/>
          </p:cNvSpPr>
          <p:nvPr/>
        </p:nvSpPr>
        <p:spPr bwMode="auto">
          <a:xfrm>
            <a:off x="2614614" y="3586163"/>
            <a:ext cx="827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cs typeface="Arial" panose="020B0604020202020204" pitchFamily="34" charset="0"/>
              </a:rPr>
              <a:t>Complex</a:t>
            </a:r>
          </a:p>
          <a:p>
            <a:pPr algn="ctr"/>
            <a:r>
              <a:rPr lang="en-US" altLang="en-US" sz="1200" b="1">
                <a:cs typeface="Arial" panose="020B0604020202020204" pitchFamily="34" charset="0"/>
              </a:rPr>
              <a:t>I</a:t>
            </a:r>
          </a:p>
        </p:txBody>
      </p:sp>
      <p:sp>
        <p:nvSpPr>
          <p:cNvPr id="74772" name="AutoShape 43">
            <a:extLst>
              <a:ext uri="{FF2B5EF4-FFF2-40B4-BE49-F238E27FC236}">
                <a16:creationId xmlns:a16="http://schemas.microsoft.com/office/drawing/2014/main" id="{F183DB0D-C066-F108-3E28-ACC0D75DA4AC}"/>
              </a:ext>
            </a:extLst>
          </p:cNvPr>
          <p:cNvSpPr>
            <a:spLocks/>
          </p:cNvSpPr>
          <p:nvPr/>
        </p:nvSpPr>
        <p:spPr bwMode="auto">
          <a:xfrm>
            <a:off x="10048875" y="3851275"/>
            <a:ext cx="114300" cy="1511300"/>
          </a:xfrm>
          <a:prstGeom prst="rightBrace">
            <a:avLst>
              <a:gd name="adj1" fmla="val 11018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b="1">
              <a:cs typeface="Arial" panose="020B0604020202020204" pitchFamily="34" charset="0"/>
            </a:endParaRPr>
          </a:p>
        </p:txBody>
      </p:sp>
      <p:sp>
        <p:nvSpPr>
          <p:cNvPr id="74773" name="Line 48">
            <a:extLst>
              <a:ext uri="{FF2B5EF4-FFF2-40B4-BE49-F238E27FC236}">
                <a16:creationId xmlns:a16="http://schemas.microsoft.com/office/drawing/2014/main" id="{5B92F9CF-C9C8-0AA3-B8DC-2E0A477E9C83}"/>
              </a:ext>
            </a:extLst>
          </p:cNvPr>
          <p:cNvSpPr>
            <a:spLocks noChangeShapeType="1"/>
          </p:cNvSpPr>
          <p:nvPr/>
        </p:nvSpPr>
        <p:spPr bwMode="auto">
          <a:xfrm>
            <a:off x="8836026" y="2024063"/>
            <a:ext cx="3175" cy="400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4" name="AutoShape 68">
            <a:extLst>
              <a:ext uri="{FF2B5EF4-FFF2-40B4-BE49-F238E27FC236}">
                <a16:creationId xmlns:a16="http://schemas.microsoft.com/office/drawing/2014/main" id="{0F16EB93-3CA8-E3EC-3E49-81A9D0420A5E}"/>
              </a:ext>
            </a:extLst>
          </p:cNvPr>
          <p:cNvSpPr>
            <a:spLocks/>
          </p:cNvSpPr>
          <p:nvPr/>
        </p:nvSpPr>
        <p:spPr bwMode="auto">
          <a:xfrm rot="16200000">
            <a:off x="5061744" y="3786981"/>
            <a:ext cx="114300" cy="4446588"/>
          </a:xfrm>
          <a:prstGeom prst="leftBrace">
            <a:avLst>
              <a:gd name="adj1" fmla="val 15399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b="1">
              <a:cs typeface="Arial" panose="020B0604020202020204" pitchFamily="34" charset="0"/>
            </a:endParaRPr>
          </a:p>
        </p:txBody>
      </p:sp>
      <p:sp>
        <p:nvSpPr>
          <p:cNvPr id="74775" name="AutoShape 69">
            <a:extLst>
              <a:ext uri="{FF2B5EF4-FFF2-40B4-BE49-F238E27FC236}">
                <a16:creationId xmlns:a16="http://schemas.microsoft.com/office/drawing/2014/main" id="{C0B63DB4-7CF7-20E1-BC7C-4F1C0B00E548}"/>
              </a:ext>
            </a:extLst>
          </p:cNvPr>
          <p:cNvSpPr>
            <a:spLocks/>
          </p:cNvSpPr>
          <p:nvPr/>
        </p:nvSpPr>
        <p:spPr bwMode="auto">
          <a:xfrm rot="16200000">
            <a:off x="8760619" y="5041106"/>
            <a:ext cx="114300" cy="1938338"/>
          </a:xfrm>
          <a:prstGeom prst="leftBrace">
            <a:avLst>
              <a:gd name="adj1" fmla="val 14131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b="1">
              <a:cs typeface="Arial" panose="020B0604020202020204" pitchFamily="34" charset="0"/>
            </a:endParaRPr>
          </a:p>
        </p:txBody>
      </p:sp>
      <p:sp>
        <p:nvSpPr>
          <p:cNvPr id="74776" name="AutoShape 71">
            <a:extLst>
              <a:ext uri="{FF2B5EF4-FFF2-40B4-BE49-F238E27FC236}">
                <a16:creationId xmlns:a16="http://schemas.microsoft.com/office/drawing/2014/main" id="{E08B4DB7-7D58-A97F-19A8-779F68A2F033}"/>
              </a:ext>
            </a:extLst>
          </p:cNvPr>
          <p:cNvSpPr>
            <a:spLocks/>
          </p:cNvSpPr>
          <p:nvPr/>
        </p:nvSpPr>
        <p:spPr bwMode="auto">
          <a:xfrm rot="16200000">
            <a:off x="6548438" y="2668588"/>
            <a:ext cx="111125" cy="7785100"/>
          </a:xfrm>
          <a:prstGeom prst="leftBrace">
            <a:avLst>
              <a:gd name="adj1" fmla="val 246822"/>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b="1">
              <a:cs typeface="Arial" panose="020B0604020202020204" pitchFamily="34" charset="0"/>
            </a:endParaRPr>
          </a:p>
        </p:txBody>
      </p:sp>
      <p:sp>
        <p:nvSpPr>
          <p:cNvPr id="74777" name="AutoShape 80">
            <a:extLst>
              <a:ext uri="{FF2B5EF4-FFF2-40B4-BE49-F238E27FC236}">
                <a16:creationId xmlns:a16="http://schemas.microsoft.com/office/drawing/2014/main" id="{B2821B76-7855-E184-A47E-6DC740A0EC0F}"/>
              </a:ext>
            </a:extLst>
          </p:cNvPr>
          <p:cNvSpPr>
            <a:spLocks noChangeArrowheads="1"/>
          </p:cNvSpPr>
          <p:nvPr/>
        </p:nvSpPr>
        <p:spPr bwMode="auto">
          <a:xfrm>
            <a:off x="2362200" y="4057650"/>
            <a:ext cx="196850" cy="2095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7F7F7F"/>
                </a:solidFill>
                <a:cs typeface="Arial" panose="020B0604020202020204" pitchFamily="34" charset="0"/>
              </a:rPr>
              <a:t>1</a:t>
            </a:r>
          </a:p>
        </p:txBody>
      </p:sp>
      <p:sp>
        <p:nvSpPr>
          <p:cNvPr id="74778" name="AutoShape 81">
            <a:extLst>
              <a:ext uri="{FF2B5EF4-FFF2-40B4-BE49-F238E27FC236}">
                <a16:creationId xmlns:a16="http://schemas.microsoft.com/office/drawing/2014/main" id="{8486AC54-1471-919A-DDDA-6A4FB1D5104A}"/>
              </a:ext>
            </a:extLst>
          </p:cNvPr>
          <p:cNvSpPr>
            <a:spLocks noChangeArrowheads="1"/>
          </p:cNvSpPr>
          <p:nvPr/>
        </p:nvSpPr>
        <p:spPr bwMode="auto">
          <a:xfrm>
            <a:off x="2590800" y="5048250"/>
            <a:ext cx="196850" cy="2095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7F7F7F"/>
                </a:solidFill>
                <a:cs typeface="Arial" panose="020B0604020202020204" pitchFamily="34" charset="0"/>
              </a:rPr>
              <a:t>2</a:t>
            </a:r>
          </a:p>
        </p:txBody>
      </p:sp>
      <p:sp>
        <p:nvSpPr>
          <p:cNvPr id="74779" name="AutoShape 82">
            <a:extLst>
              <a:ext uri="{FF2B5EF4-FFF2-40B4-BE49-F238E27FC236}">
                <a16:creationId xmlns:a16="http://schemas.microsoft.com/office/drawing/2014/main" id="{38CF0D03-7123-78AD-4F96-D4AA67A7FC9D}"/>
              </a:ext>
            </a:extLst>
          </p:cNvPr>
          <p:cNvSpPr>
            <a:spLocks noChangeArrowheads="1"/>
          </p:cNvSpPr>
          <p:nvPr/>
        </p:nvSpPr>
        <p:spPr bwMode="auto">
          <a:xfrm>
            <a:off x="2971800" y="2914650"/>
            <a:ext cx="196850" cy="2095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7F7F7F"/>
                </a:solidFill>
                <a:cs typeface="Arial" panose="020B0604020202020204" pitchFamily="34" charset="0"/>
              </a:rPr>
              <a:t>3</a:t>
            </a:r>
          </a:p>
        </p:txBody>
      </p:sp>
      <p:sp>
        <p:nvSpPr>
          <p:cNvPr id="74780" name="AutoShape 83">
            <a:extLst>
              <a:ext uri="{FF2B5EF4-FFF2-40B4-BE49-F238E27FC236}">
                <a16:creationId xmlns:a16="http://schemas.microsoft.com/office/drawing/2014/main" id="{8EB71EBA-C093-B9B9-F7E9-EEB30B006881}"/>
              </a:ext>
            </a:extLst>
          </p:cNvPr>
          <p:cNvSpPr>
            <a:spLocks noChangeArrowheads="1"/>
          </p:cNvSpPr>
          <p:nvPr/>
        </p:nvSpPr>
        <p:spPr bwMode="auto">
          <a:xfrm>
            <a:off x="7467600" y="3752850"/>
            <a:ext cx="196850" cy="2095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7F7F7F"/>
                </a:solidFill>
                <a:cs typeface="Arial" panose="020B0604020202020204" pitchFamily="34" charset="0"/>
              </a:rPr>
              <a:t>4</a:t>
            </a:r>
          </a:p>
        </p:txBody>
      </p:sp>
      <p:sp>
        <p:nvSpPr>
          <p:cNvPr id="74781" name="AutoShape 84">
            <a:extLst>
              <a:ext uri="{FF2B5EF4-FFF2-40B4-BE49-F238E27FC236}">
                <a16:creationId xmlns:a16="http://schemas.microsoft.com/office/drawing/2014/main" id="{C543A92A-8BA6-6309-EE8A-8536C8B1C6B1}"/>
              </a:ext>
            </a:extLst>
          </p:cNvPr>
          <p:cNvSpPr>
            <a:spLocks noChangeArrowheads="1"/>
          </p:cNvSpPr>
          <p:nvPr/>
        </p:nvSpPr>
        <p:spPr bwMode="auto">
          <a:xfrm>
            <a:off x="4800600" y="3905250"/>
            <a:ext cx="196850" cy="2095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7F7F7F"/>
                </a:solidFill>
                <a:cs typeface="Arial" panose="020B0604020202020204" pitchFamily="34" charset="0"/>
              </a:rPr>
              <a:t>5</a:t>
            </a:r>
          </a:p>
        </p:txBody>
      </p:sp>
      <p:sp>
        <p:nvSpPr>
          <p:cNvPr id="74782" name="AutoShape 85">
            <a:extLst>
              <a:ext uri="{FF2B5EF4-FFF2-40B4-BE49-F238E27FC236}">
                <a16:creationId xmlns:a16="http://schemas.microsoft.com/office/drawing/2014/main" id="{AC281F6C-DD8E-AF8A-F889-329FFD06194E}"/>
              </a:ext>
            </a:extLst>
          </p:cNvPr>
          <p:cNvSpPr>
            <a:spLocks noChangeArrowheads="1"/>
          </p:cNvSpPr>
          <p:nvPr/>
        </p:nvSpPr>
        <p:spPr bwMode="auto">
          <a:xfrm>
            <a:off x="4781550" y="4940300"/>
            <a:ext cx="196850" cy="2095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7F7F7F"/>
                </a:solidFill>
                <a:cs typeface="Arial" panose="020B0604020202020204" pitchFamily="34" charset="0"/>
              </a:rPr>
              <a:t>2</a:t>
            </a:r>
          </a:p>
        </p:txBody>
      </p:sp>
      <p:sp>
        <p:nvSpPr>
          <p:cNvPr id="74783" name="AutoShape 86">
            <a:extLst>
              <a:ext uri="{FF2B5EF4-FFF2-40B4-BE49-F238E27FC236}">
                <a16:creationId xmlns:a16="http://schemas.microsoft.com/office/drawing/2014/main" id="{739E3A35-205F-23E6-34D5-7934AA7DB81E}"/>
              </a:ext>
            </a:extLst>
          </p:cNvPr>
          <p:cNvSpPr>
            <a:spLocks noChangeArrowheads="1"/>
          </p:cNvSpPr>
          <p:nvPr/>
        </p:nvSpPr>
        <p:spPr bwMode="auto">
          <a:xfrm>
            <a:off x="6934200" y="4681538"/>
            <a:ext cx="196850" cy="2095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7F7F7F"/>
                </a:solidFill>
                <a:cs typeface="Arial" panose="020B0604020202020204" pitchFamily="34" charset="0"/>
              </a:rPr>
              <a:t>6</a:t>
            </a:r>
          </a:p>
        </p:txBody>
      </p:sp>
      <p:sp>
        <p:nvSpPr>
          <p:cNvPr id="74784" name="AutoShape 88">
            <a:extLst>
              <a:ext uri="{FF2B5EF4-FFF2-40B4-BE49-F238E27FC236}">
                <a16:creationId xmlns:a16="http://schemas.microsoft.com/office/drawing/2014/main" id="{CA3EB749-289C-E835-A17F-F39B07B4D61C}"/>
              </a:ext>
            </a:extLst>
          </p:cNvPr>
          <p:cNvSpPr>
            <a:spLocks noChangeArrowheads="1"/>
          </p:cNvSpPr>
          <p:nvPr/>
        </p:nvSpPr>
        <p:spPr bwMode="auto">
          <a:xfrm>
            <a:off x="6705600" y="3829050"/>
            <a:ext cx="196850" cy="2095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7F7F7F"/>
                </a:solidFill>
                <a:cs typeface="Arial" panose="020B0604020202020204" pitchFamily="34" charset="0"/>
              </a:rPr>
              <a:t>5</a:t>
            </a:r>
          </a:p>
        </p:txBody>
      </p:sp>
      <p:sp>
        <p:nvSpPr>
          <p:cNvPr id="74785" name="AutoShape 89">
            <a:extLst>
              <a:ext uri="{FF2B5EF4-FFF2-40B4-BE49-F238E27FC236}">
                <a16:creationId xmlns:a16="http://schemas.microsoft.com/office/drawing/2014/main" id="{6E8C0009-490D-E2EE-3866-A912F039BB77}"/>
              </a:ext>
            </a:extLst>
          </p:cNvPr>
          <p:cNvSpPr>
            <a:spLocks noChangeArrowheads="1"/>
          </p:cNvSpPr>
          <p:nvPr/>
        </p:nvSpPr>
        <p:spPr bwMode="auto">
          <a:xfrm>
            <a:off x="8763000" y="5505450"/>
            <a:ext cx="196850" cy="2095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7F7F7F"/>
                </a:solidFill>
                <a:cs typeface="Arial" panose="020B0604020202020204" pitchFamily="34" charset="0"/>
              </a:rPr>
              <a:t>9</a:t>
            </a:r>
          </a:p>
        </p:txBody>
      </p:sp>
      <p:sp>
        <p:nvSpPr>
          <p:cNvPr id="74786" name="AutoShape 90">
            <a:extLst>
              <a:ext uri="{FF2B5EF4-FFF2-40B4-BE49-F238E27FC236}">
                <a16:creationId xmlns:a16="http://schemas.microsoft.com/office/drawing/2014/main" id="{F473D2A2-2859-0E47-0A4D-EEFC79410E73}"/>
              </a:ext>
            </a:extLst>
          </p:cNvPr>
          <p:cNvSpPr>
            <a:spLocks noChangeArrowheads="1"/>
          </p:cNvSpPr>
          <p:nvPr/>
        </p:nvSpPr>
        <p:spPr bwMode="auto">
          <a:xfrm>
            <a:off x="5486400" y="2686050"/>
            <a:ext cx="196850" cy="2095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7F7F7F"/>
                </a:solidFill>
                <a:cs typeface="Arial" panose="020B0604020202020204" pitchFamily="34" charset="0"/>
              </a:rPr>
              <a:t>3</a:t>
            </a:r>
          </a:p>
        </p:txBody>
      </p:sp>
      <p:sp>
        <p:nvSpPr>
          <p:cNvPr id="74787" name="AutoShape 91">
            <a:extLst>
              <a:ext uri="{FF2B5EF4-FFF2-40B4-BE49-F238E27FC236}">
                <a16:creationId xmlns:a16="http://schemas.microsoft.com/office/drawing/2014/main" id="{ED4E9317-C912-BA1B-622C-080E5611F6EE}"/>
              </a:ext>
            </a:extLst>
          </p:cNvPr>
          <p:cNvSpPr>
            <a:spLocks noChangeArrowheads="1"/>
          </p:cNvSpPr>
          <p:nvPr/>
        </p:nvSpPr>
        <p:spPr bwMode="auto">
          <a:xfrm>
            <a:off x="7010400" y="2686050"/>
            <a:ext cx="196850" cy="2095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7F7F7F"/>
                </a:solidFill>
                <a:cs typeface="Arial" panose="020B0604020202020204" pitchFamily="34" charset="0"/>
              </a:rPr>
              <a:t>3</a:t>
            </a:r>
          </a:p>
        </p:txBody>
      </p:sp>
      <p:sp>
        <p:nvSpPr>
          <p:cNvPr id="74788" name="AutoShape 94">
            <a:extLst>
              <a:ext uri="{FF2B5EF4-FFF2-40B4-BE49-F238E27FC236}">
                <a16:creationId xmlns:a16="http://schemas.microsoft.com/office/drawing/2014/main" id="{117134BA-3E3B-BFA0-8D4C-ECEFA6178187}"/>
              </a:ext>
            </a:extLst>
          </p:cNvPr>
          <p:cNvSpPr>
            <a:spLocks noChangeArrowheads="1"/>
          </p:cNvSpPr>
          <p:nvPr/>
        </p:nvSpPr>
        <p:spPr bwMode="auto">
          <a:xfrm>
            <a:off x="8335963" y="1057275"/>
            <a:ext cx="196850" cy="2095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7F7F7F"/>
                </a:solidFill>
                <a:cs typeface="Arial" panose="020B0604020202020204" pitchFamily="34" charset="0"/>
              </a:rPr>
              <a:t>6</a:t>
            </a:r>
          </a:p>
        </p:txBody>
      </p:sp>
      <p:sp>
        <p:nvSpPr>
          <p:cNvPr id="74789" name="AutoShape 95">
            <a:extLst>
              <a:ext uri="{FF2B5EF4-FFF2-40B4-BE49-F238E27FC236}">
                <a16:creationId xmlns:a16="http://schemas.microsoft.com/office/drawing/2014/main" id="{C33F1450-1F12-B6CB-971D-4CBCEBC1DC30}"/>
              </a:ext>
            </a:extLst>
          </p:cNvPr>
          <p:cNvSpPr>
            <a:spLocks noChangeArrowheads="1"/>
          </p:cNvSpPr>
          <p:nvPr/>
        </p:nvSpPr>
        <p:spPr bwMode="auto">
          <a:xfrm>
            <a:off x="3960813" y="4424363"/>
            <a:ext cx="196850" cy="2095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solidFill>
                  <a:srgbClr val="7F7F7F"/>
                </a:solidFill>
                <a:cs typeface="Arial" panose="020B0604020202020204" pitchFamily="34" charset="0"/>
              </a:rPr>
              <a:t>1</a:t>
            </a:r>
          </a:p>
        </p:txBody>
      </p:sp>
      <p:sp>
        <p:nvSpPr>
          <p:cNvPr id="74790" name="TextBox 2">
            <a:extLst>
              <a:ext uri="{FF2B5EF4-FFF2-40B4-BE49-F238E27FC236}">
                <a16:creationId xmlns:a16="http://schemas.microsoft.com/office/drawing/2014/main" id="{DFA044E6-30F6-016D-1A72-D1468D10097C}"/>
              </a:ext>
            </a:extLst>
          </p:cNvPr>
          <p:cNvSpPr txBox="1">
            <a:spLocks noChangeArrowheads="1"/>
          </p:cNvSpPr>
          <p:nvPr/>
        </p:nvSpPr>
        <p:spPr bwMode="auto">
          <a:xfrm>
            <a:off x="9366250" y="6604000"/>
            <a:ext cx="1301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b="1">
                <a:cs typeface="Arial" panose="020B0604020202020204" pitchFamily="34" charset="0"/>
              </a:rPr>
              <a:t>Figure 2-20 p52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68B629B5-34C3-4D22-1487-DFEA8B7E4E60}"/>
              </a:ext>
            </a:extLst>
          </p:cNvPr>
          <p:cNvSpPr>
            <a:spLocks noGrp="1" noChangeArrowheads="1"/>
          </p:cNvSpPr>
          <p:nvPr>
            <p:ph type="title" idx="4294967295"/>
          </p:nvPr>
        </p:nvSpPr>
        <p:spPr/>
        <p:txBody>
          <a:bodyPr/>
          <a:lstStyle/>
          <a:p>
            <a:pPr eaLnBrk="1" hangingPunct="1"/>
            <a:r>
              <a:rPr lang="en-US" altLang="en-US" sz="3400"/>
              <a:t>2.8 Mitochondria and Energy Metabolism</a:t>
            </a:r>
          </a:p>
        </p:txBody>
      </p:sp>
      <p:sp>
        <p:nvSpPr>
          <p:cNvPr id="76803" name="Rectangle 3">
            <a:extLst>
              <a:ext uri="{FF2B5EF4-FFF2-40B4-BE49-F238E27FC236}">
                <a16:creationId xmlns:a16="http://schemas.microsoft.com/office/drawing/2014/main" id="{431E012F-ABBE-79BB-4F68-CA64C3451AB6}"/>
              </a:ext>
            </a:extLst>
          </p:cNvPr>
          <p:cNvSpPr>
            <a:spLocks noGrp="1" noChangeArrowheads="1"/>
          </p:cNvSpPr>
          <p:nvPr>
            <p:ph type="body" idx="4294967295"/>
          </p:nvPr>
        </p:nvSpPr>
        <p:spPr/>
        <p:txBody>
          <a:bodyPr>
            <a:normAutofit fontScale="85000" lnSpcReduction="20000"/>
          </a:bodyPr>
          <a:lstStyle/>
          <a:p>
            <a:pPr eaLnBrk="1" hangingPunct="1">
              <a:lnSpc>
                <a:spcPct val="90000"/>
              </a:lnSpc>
            </a:pPr>
            <a:r>
              <a:rPr lang="en-US" altLang="en-US" sz="3200" b="1"/>
              <a:t>Electron transport chain</a:t>
            </a:r>
          </a:p>
          <a:p>
            <a:pPr eaLnBrk="1" hangingPunct="1">
              <a:lnSpc>
                <a:spcPct val="90000"/>
              </a:lnSpc>
            </a:pPr>
            <a:endParaRPr lang="en-US" altLang="en-US" b="1"/>
          </a:p>
          <a:p>
            <a:pPr lvl="1" eaLnBrk="1" hangingPunct="1">
              <a:lnSpc>
                <a:spcPct val="90000"/>
              </a:lnSpc>
            </a:pPr>
            <a:r>
              <a:rPr lang="en-US" altLang="en-US" sz="2800"/>
              <a:t>Some of energy released during transfer of electrons is used to synthesize </a:t>
            </a:r>
            <a:r>
              <a:rPr lang="en-US" altLang="en-US" sz="2800" b="1"/>
              <a:t>ATP</a:t>
            </a:r>
            <a:r>
              <a:rPr lang="en-US" altLang="en-US" sz="2800"/>
              <a:t> (</a:t>
            </a:r>
            <a:r>
              <a:rPr lang="en-US" altLang="en-US" sz="2800" b="1"/>
              <a:t>oxidative phosphorylation</a:t>
            </a:r>
            <a:r>
              <a:rPr lang="en-US" altLang="en-US" sz="2800"/>
              <a:t>)</a:t>
            </a:r>
            <a:endParaRPr lang="en-US" altLang="en-US" sz="2800" b="1"/>
          </a:p>
          <a:p>
            <a:pPr lvl="1" eaLnBrk="1" hangingPunct="1">
              <a:lnSpc>
                <a:spcPct val="90000"/>
              </a:lnSpc>
            </a:pPr>
            <a:endParaRPr lang="en-US" altLang="en-US" b="1"/>
          </a:p>
          <a:p>
            <a:pPr lvl="1" eaLnBrk="1" hangingPunct="1">
              <a:lnSpc>
                <a:spcPct val="90000"/>
              </a:lnSpc>
            </a:pPr>
            <a:r>
              <a:rPr lang="en-US" altLang="en-US" sz="2800"/>
              <a:t>Total ATP yield is 30 ATPs per molecule of glucose</a:t>
            </a:r>
          </a:p>
          <a:p>
            <a:pPr lvl="1" eaLnBrk="1" hangingPunct="1">
              <a:lnSpc>
                <a:spcPct val="90000"/>
              </a:lnSpc>
            </a:pPr>
            <a:endParaRPr lang="en-US" altLang="en-US" sz="2800"/>
          </a:p>
          <a:p>
            <a:pPr eaLnBrk="1" hangingPunct="1">
              <a:lnSpc>
                <a:spcPct val="90000"/>
              </a:lnSpc>
              <a:buFont typeface="Wingdings" panose="05000000000000000000" pitchFamily="2" charset="2"/>
              <a:buNone/>
            </a:pPr>
            <a:r>
              <a:rPr lang="en-US" altLang="en-US"/>
              <a:t>Food    +    O</a:t>
            </a:r>
            <a:r>
              <a:rPr lang="en-US" altLang="en-US" baseline="-25000"/>
              <a:t>2</a:t>
            </a:r>
            <a:r>
              <a:rPr lang="en-US" altLang="en-US"/>
              <a:t>                CO</a:t>
            </a:r>
            <a:r>
              <a:rPr lang="en-US" altLang="en-US" baseline="-25000"/>
              <a:t>2</a:t>
            </a:r>
            <a:r>
              <a:rPr lang="en-US" altLang="en-US"/>
              <a:t>    +    H</a:t>
            </a:r>
            <a:r>
              <a:rPr lang="en-US" altLang="en-US" baseline="-25000"/>
              <a:t>2</a:t>
            </a:r>
            <a:r>
              <a:rPr lang="en-US" altLang="en-US"/>
              <a:t>O    +    ATP</a:t>
            </a:r>
          </a:p>
          <a:p>
            <a:pPr eaLnBrk="1" hangingPunct="1">
              <a:lnSpc>
                <a:spcPct val="90000"/>
              </a:lnSpc>
              <a:buFont typeface="Wingdings" panose="05000000000000000000" pitchFamily="2" charset="2"/>
              <a:buNone/>
            </a:pPr>
            <a:endParaRPr lang="en-US" altLang="en-US" sz="1600"/>
          </a:p>
          <a:p>
            <a:pPr eaLnBrk="1" hangingPunct="1">
              <a:lnSpc>
                <a:spcPct val="90000"/>
              </a:lnSpc>
              <a:buFont typeface="Wingdings" panose="05000000000000000000" pitchFamily="2" charset="2"/>
              <a:buNone/>
            </a:pPr>
            <a:r>
              <a:rPr lang="en-US" altLang="en-US" sz="2000"/>
              <a:t>   (necessary for                       (produced                     (produced</a:t>
            </a:r>
          </a:p>
          <a:p>
            <a:pPr eaLnBrk="1" hangingPunct="1">
              <a:lnSpc>
                <a:spcPct val="90000"/>
              </a:lnSpc>
              <a:buFont typeface="Wingdings" panose="05000000000000000000" pitchFamily="2" charset="2"/>
              <a:buNone/>
            </a:pPr>
            <a:r>
              <a:rPr lang="en-US" altLang="en-US" sz="2000"/>
              <a:t>       oxidative                        primarily by the               primarily by</a:t>
            </a:r>
          </a:p>
          <a:p>
            <a:pPr eaLnBrk="1" hangingPunct="1">
              <a:lnSpc>
                <a:spcPct val="90000"/>
              </a:lnSpc>
              <a:buFont typeface="Wingdings" panose="05000000000000000000" pitchFamily="2" charset="2"/>
              <a:buNone/>
            </a:pPr>
            <a:r>
              <a:rPr lang="en-US" altLang="en-US" sz="2000"/>
              <a:t>  phosphorylation)                citric acid cycle)              the electron</a:t>
            </a:r>
          </a:p>
          <a:p>
            <a:pPr eaLnBrk="1" hangingPunct="1">
              <a:lnSpc>
                <a:spcPct val="90000"/>
              </a:lnSpc>
              <a:buFont typeface="Wingdings" panose="05000000000000000000" pitchFamily="2" charset="2"/>
              <a:buNone/>
            </a:pPr>
            <a:r>
              <a:rPr lang="en-US" altLang="en-US" sz="2000"/>
              <a:t>                                                                                  transport chain)</a:t>
            </a:r>
          </a:p>
          <a:p>
            <a:pPr lvl="1" eaLnBrk="1" hangingPunct="1">
              <a:lnSpc>
                <a:spcPct val="90000"/>
              </a:lnSpc>
            </a:pPr>
            <a:endParaRPr lang="en-US" altLang="en-US"/>
          </a:p>
        </p:txBody>
      </p:sp>
      <p:sp>
        <p:nvSpPr>
          <p:cNvPr id="76804" name="Line 4">
            <a:extLst>
              <a:ext uri="{FF2B5EF4-FFF2-40B4-BE49-F238E27FC236}">
                <a16:creationId xmlns:a16="http://schemas.microsoft.com/office/drawing/2014/main" id="{D8BB4452-2A12-7FEF-7B20-E01AF362E42B}"/>
              </a:ext>
            </a:extLst>
          </p:cNvPr>
          <p:cNvSpPr>
            <a:spLocks noChangeShapeType="1"/>
          </p:cNvSpPr>
          <p:nvPr/>
        </p:nvSpPr>
        <p:spPr bwMode="auto">
          <a:xfrm>
            <a:off x="4495800" y="4724400"/>
            <a:ext cx="990600"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94AD15-878A-8FCB-93CE-17035FCBA2A3}"/>
              </a:ext>
            </a:extLst>
          </p:cNvPr>
          <p:cNvSpPr txBox="1"/>
          <p:nvPr/>
        </p:nvSpPr>
        <p:spPr>
          <a:xfrm>
            <a:off x="904775" y="875899"/>
            <a:ext cx="5333191" cy="3693319"/>
          </a:xfrm>
          <a:prstGeom prst="rect">
            <a:avLst/>
          </a:prstGeom>
          <a:noFill/>
        </p:spPr>
        <p:txBody>
          <a:bodyPr wrap="none" rtlCol="0">
            <a:spAutoFit/>
          </a:bodyPr>
          <a:lstStyle/>
          <a:p>
            <a:r>
              <a:rPr lang="en-US" dirty="0"/>
              <a:t>Round about w/ introductions</a:t>
            </a:r>
          </a:p>
          <a:p>
            <a:endParaRPr lang="en-US" dirty="0"/>
          </a:p>
          <a:p>
            <a:r>
              <a:rPr lang="en-US" dirty="0"/>
              <a:t>Class  structure: </a:t>
            </a:r>
          </a:p>
          <a:p>
            <a:endParaRPr lang="en-US" dirty="0"/>
          </a:p>
          <a:p>
            <a:r>
              <a:rPr lang="en-US" dirty="0"/>
              <a:t>Topics: open with a theme</a:t>
            </a:r>
          </a:p>
          <a:p>
            <a:endParaRPr lang="en-US" dirty="0"/>
          </a:p>
          <a:p>
            <a:r>
              <a:rPr lang="en-US" dirty="0"/>
              <a:t>Something interesting in the news  related to class ?</a:t>
            </a:r>
          </a:p>
          <a:p>
            <a:r>
              <a:rPr lang="en-US" dirty="0"/>
              <a:t> Constant stress- what does cortisol do to the body?</a:t>
            </a:r>
          </a:p>
          <a:p>
            <a:r>
              <a:rPr lang="en-US" dirty="0"/>
              <a:t> Constant joy- Dopamine/endorphin high</a:t>
            </a:r>
          </a:p>
          <a:p>
            <a:endParaRPr lang="en-US" dirty="0"/>
          </a:p>
          <a:p>
            <a:r>
              <a:rPr lang="en-US" dirty="0"/>
              <a:t>Cells --- key to it all.</a:t>
            </a:r>
          </a:p>
          <a:p>
            <a:endParaRPr lang="en-US" dirty="0"/>
          </a:p>
          <a:p>
            <a:endParaRPr lang="en-US" dirty="0"/>
          </a:p>
        </p:txBody>
      </p:sp>
    </p:spTree>
    <p:extLst>
      <p:ext uri="{BB962C8B-B14F-4D97-AF65-F5344CB8AC3E}">
        <p14:creationId xmlns:p14="http://schemas.microsoft.com/office/powerpoint/2010/main" val="2924329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B9281B62-5795-3ABB-A79D-3A7E12FC8FD1}"/>
              </a:ext>
            </a:extLst>
          </p:cNvPr>
          <p:cNvSpPr>
            <a:spLocks noGrp="1" noChangeArrowheads="1"/>
          </p:cNvSpPr>
          <p:nvPr>
            <p:ph type="title" idx="4294967295"/>
          </p:nvPr>
        </p:nvSpPr>
        <p:spPr/>
        <p:txBody>
          <a:bodyPr/>
          <a:lstStyle/>
          <a:p>
            <a:pPr eaLnBrk="1" hangingPunct="1"/>
            <a:r>
              <a:rPr lang="en-US" altLang="en-US" sz="3400"/>
              <a:t>2.8 Mitochondria and Energy Metabolism</a:t>
            </a:r>
          </a:p>
        </p:txBody>
      </p:sp>
      <p:pic>
        <p:nvPicPr>
          <p:cNvPr id="78851" name="Picture 1">
            <a:extLst>
              <a:ext uri="{FF2B5EF4-FFF2-40B4-BE49-F238E27FC236}">
                <a16:creationId xmlns:a16="http://schemas.microsoft.com/office/drawing/2014/main" id="{D852E756-801D-8873-FBDD-1E060F8F0E4F}"/>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879600" y="977900"/>
            <a:ext cx="84328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7A6097CE-1B92-E0A7-39E1-1C531E1E1367}"/>
              </a:ext>
            </a:extLst>
          </p:cNvPr>
          <p:cNvSpPr>
            <a:spLocks noGrp="1" noChangeArrowheads="1"/>
          </p:cNvSpPr>
          <p:nvPr>
            <p:ph type="title" idx="4294967295"/>
          </p:nvPr>
        </p:nvSpPr>
        <p:spPr/>
        <p:txBody>
          <a:bodyPr/>
          <a:lstStyle/>
          <a:p>
            <a:pPr eaLnBrk="1" hangingPunct="1"/>
            <a:r>
              <a:rPr lang="en-US" altLang="en-US" sz="3400"/>
              <a:t>2.8 Mitochondria and Energy Metabolism</a:t>
            </a:r>
          </a:p>
        </p:txBody>
      </p:sp>
      <p:sp>
        <p:nvSpPr>
          <p:cNvPr id="80899" name="Rectangle 3">
            <a:extLst>
              <a:ext uri="{FF2B5EF4-FFF2-40B4-BE49-F238E27FC236}">
                <a16:creationId xmlns:a16="http://schemas.microsoft.com/office/drawing/2014/main" id="{5504083D-E938-B34D-CA74-49CC10325D60}"/>
              </a:ext>
            </a:extLst>
          </p:cNvPr>
          <p:cNvSpPr>
            <a:spLocks noGrp="1" noChangeArrowheads="1"/>
          </p:cNvSpPr>
          <p:nvPr>
            <p:ph type="body" idx="4294967295"/>
          </p:nvPr>
        </p:nvSpPr>
        <p:spPr/>
        <p:txBody>
          <a:bodyPr/>
          <a:lstStyle/>
          <a:p>
            <a:pPr eaLnBrk="1" hangingPunct="1">
              <a:lnSpc>
                <a:spcPct val="90000"/>
              </a:lnSpc>
            </a:pPr>
            <a:r>
              <a:rPr lang="en-US" altLang="en-US" sz="3200" b="1"/>
              <a:t>Metabolism under anaerobic conditions</a:t>
            </a:r>
          </a:p>
          <a:p>
            <a:pPr eaLnBrk="1" hangingPunct="1">
              <a:lnSpc>
                <a:spcPct val="90000"/>
              </a:lnSpc>
            </a:pPr>
            <a:endParaRPr lang="en-US" altLang="en-US" b="1"/>
          </a:p>
          <a:p>
            <a:pPr lvl="1" eaLnBrk="1" hangingPunct="1">
              <a:lnSpc>
                <a:spcPct val="90000"/>
              </a:lnSpc>
            </a:pPr>
            <a:r>
              <a:rPr lang="en-US" altLang="en-US" sz="2800"/>
              <a:t>O</a:t>
            </a:r>
            <a:r>
              <a:rPr lang="en-US" altLang="en-US" sz="2800" baseline="-25000"/>
              <a:t>2</a:t>
            </a:r>
            <a:r>
              <a:rPr lang="en-US" altLang="en-US" sz="2800"/>
              <a:t> deficiency forces cells to rely on glycolysis</a:t>
            </a:r>
            <a:endParaRPr lang="en-US" altLang="en-US" sz="2800" b="1"/>
          </a:p>
          <a:p>
            <a:pPr lvl="1" eaLnBrk="1" hangingPunct="1">
              <a:lnSpc>
                <a:spcPct val="90000"/>
              </a:lnSpc>
            </a:pPr>
            <a:endParaRPr lang="en-US" altLang="en-US" b="1"/>
          </a:p>
          <a:p>
            <a:pPr lvl="1" eaLnBrk="1" hangingPunct="1">
              <a:lnSpc>
                <a:spcPct val="90000"/>
              </a:lnSpc>
            </a:pPr>
            <a:r>
              <a:rPr lang="en-US" altLang="en-US" sz="2800"/>
              <a:t>Pyruvate is converted to </a:t>
            </a:r>
            <a:r>
              <a:rPr lang="en-US" altLang="en-US" sz="2800" b="1"/>
              <a:t>lactate</a:t>
            </a:r>
          </a:p>
          <a:p>
            <a:pPr lvl="1" eaLnBrk="1" hangingPunct="1">
              <a:lnSpc>
                <a:spcPct val="90000"/>
              </a:lnSpc>
            </a:pPr>
            <a:endParaRPr lang="en-US" altLang="en-US"/>
          </a:p>
          <a:p>
            <a:pPr lvl="1" eaLnBrk="1" hangingPunct="1">
              <a:lnSpc>
                <a:spcPct val="90000"/>
              </a:lnSpc>
            </a:pPr>
            <a:r>
              <a:rPr lang="en-US" altLang="en-US" sz="2800"/>
              <a:t>Lactate accumulates in the tissues and reduces pH</a:t>
            </a:r>
          </a:p>
          <a:p>
            <a:pPr lvl="1" eaLnBrk="1" hangingPunct="1">
              <a:lnSpc>
                <a:spcPct val="90000"/>
              </a:lnSpc>
            </a:pPr>
            <a:endParaRPr lang="en-US" altLang="en-US"/>
          </a:p>
          <a:p>
            <a:pPr lvl="1" eaLnBrk="1" hangingPunct="1">
              <a:lnSpc>
                <a:spcPct val="90000"/>
              </a:lnSpc>
            </a:pPr>
            <a:r>
              <a:rPr lang="en-US" altLang="en-US" sz="2800"/>
              <a:t>Lactate can be converted back to pyruvate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7" descr="0216">
            <a:extLst>
              <a:ext uri="{FF2B5EF4-FFF2-40B4-BE49-F238E27FC236}">
                <a16:creationId xmlns:a16="http://schemas.microsoft.com/office/drawing/2014/main" id="{1AFB092B-916B-DADA-7A20-5513772E5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1558926"/>
            <a:ext cx="8966200"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3" hidden="1">
            <a:extLst>
              <a:ext uri="{FF2B5EF4-FFF2-40B4-BE49-F238E27FC236}">
                <a16:creationId xmlns:a16="http://schemas.microsoft.com/office/drawing/2014/main" id="{3330C514-5C25-42DF-656D-B714826F48E9}"/>
              </a:ext>
            </a:extLst>
          </p:cNvPr>
          <p:cNvSpPr>
            <a:spLocks noGrp="1" noChangeArrowheads="1"/>
          </p:cNvSpPr>
          <p:nvPr>
            <p:ph type="title"/>
          </p:nvPr>
        </p:nvSpPr>
        <p:spPr/>
        <p:txBody>
          <a:bodyPr/>
          <a:lstStyle/>
          <a:p>
            <a:pPr eaLnBrk="1" hangingPunct="1"/>
            <a:endParaRPr lang="en-US" altLang="en-US" sz="4000" b="1">
              <a:cs typeface="Arial" panose="020B0604020202020204" pitchFamily="34" charset="0"/>
            </a:endParaRPr>
          </a:p>
        </p:txBody>
      </p:sp>
      <p:sp>
        <p:nvSpPr>
          <p:cNvPr id="82948" name="Rectangle 5">
            <a:extLst>
              <a:ext uri="{FF2B5EF4-FFF2-40B4-BE49-F238E27FC236}">
                <a16:creationId xmlns:a16="http://schemas.microsoft.com/office/drawing/2014/main" id="{BE2011CA-4561-AB7A-4D27-741DA4337867}"/>
              </a:ext>
            </a:extLst>
          </p:cNvPr>
          <p:cNvSpPr>
            <a:spLocks noChangeArrowheads="1"/>
          </p:cNvSpPr>
          <p:nvPr/>
        </p:nvSpPr>
        <p:spPr bwMode="auto">
          <a:xfrm>
            <a:off x="1600200" y="1584326"/>
            <a:ext cx="252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Anaerobic conditions</a:t>
            </a:r>
          </a:p>
        </p:txBody>
      </p:sp>
      <p:sp>
        <p:nvSpPr>
          <p:cNvPr id="82949" name="Rectangle 6">
            <a:extLst>
              <a:ext uri="{FF2B5EF4-FFF2-40B4-BE49-F238E27FC236}">
                <a16:creationId xmlns:a16="http://schemas.microsoft.com/office/drawing/2014/main" id="{7DF2BA1C-529B-A97E-2468-0CF856D6EDDC}"/>
              </a:ext>
            </a:extLst>
          </p:cNvPr>
          <p:cNvSpPr>
            <a:spLocks noChangeArrowheads="1"/>
          </p:cNvSpPr>
          <p:nvPr/>
        </p:nvSpPr>
        <p:spPr bwMode="auto">
          <a:xfrm>
            <a:off x="1773239" y="2165350"/>
            <a:ext cx="885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cs typeface="Arial" panose="020B0604020202020204" pitchFamily="34" charset="0"/>
              </a:rPr>
              <a:t>Glucose</a:t>
            </a:r>
          </a:p>
        </p:txBody>
      </p:sp>
      <p:sp>
        <p:nvSpPr>
          <p:cNvPr id="82950" name="Rectangle 7">
            <a:extLst>
              <a:ext uri="{FF2B5EF4-FFF2-40B4-BE49-F238E27FC236}">
                <a16:creationId xmlns:a16="http://schemas.microsoft.com/office/drawing/2014/main" id="{ECF33A5D-E17F-35F9-2237-7DA1908AE897}"/>
              </a:ext>
            </a:extLst>
          </p:cNvPr>
          <p:cNvSpPr>
            <a:spLocks noChangeArrowheads="1"/>
          </p:cNvSpPr>
          <p:nvPr/>
        </p:nvSpPr>
        <p:spPr bwMode="auto">
          <a:xfrm>
            <a:off x="2365375" y="1851026"/>
            <a:ext cx="132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Glycolysis</a:t>
            </a:r>
          </a:p>
        </p:txBody>
      </p:sp>
      <p:sp>
        <p:nvSpPr>
          <p:cNvPr id="82951" name="Rectangle 8">
            <a:extLst>
              <a:ext uri="{FF2B5EF4-FFF2-40B4-BE49-F238E27FC236}">
                <a16:creationId xmlns:a16="http://schemas.microsoft.com/office/drawing/2014/main" id="{0AE215E2-F8D9-427F-A7D9-70F98879F5D0}"/>
              </a:ext>
            </a:extLst>
          </p:cNvPr>
          <p:cNvSpPr>
            <a:spLocks noChangeArrowheads="1"/>
          </p:cNvSpPr>
          <p:nvPr/>
        </p:nvSpPr>
        <p:spPr bwMode="auto">
          <a:xfrm>
            <a:off x="3581400" y="2165350"/>
            <a:ext cx="935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cs typeface="Arial" panose="020B0604020202020204" pitchFamily="34" charset="0"/>
              </a:rPr>
              <a:t>Pyruvate</a:t>
            </a:r>
          </a:p>
        </p:txBody>
      </p:sp>
      <p:sp>
        <p:nvSpPr>
          <p:cNvPr id="82952" name="Rectangle 9">
            <a:extLst>
              <a:ext uri="{FF2B5EF4-FFF2-40B4-BE49-F238E27FC236}">
                <a16:creationId xmlns:a16="http://schemas.microsoft.com/office/drawing/2014/main" id="{B2FD3FF1-072B-A2B9-0976-14DCC5005362}"/>
              </a:ext>
            </a:extLst>
          </p:cNvPr>
          <p:cNvSpPr>
            <a:spLocks noChangeArrowheads="1"/>
          </p:cNvSpPr>
          <p:nvPr/>
        </p:nvSpPr>
        <p:spPr bwMode="auto">
          <a:xfrm>
            <a:off x="4421188" y="1682750"/>
            <a:ext cx="114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No O</a:t>
            </a:r>
            <a:r>
              <a:rPr lang="en-US" altLang="en-US" sz="1800" b="1" baseline="-25000">
                <a:cs typeface="Arial" panose="020B0604020202020204" pitchFamily="34" charset="0"/>
              </a:rPr>
              <a:t>2</a:t>
            </a:r>
            <a:endParaRPr lang="en-US" altLang="en-US" sz="1800" b="1">
              <a:cs typeface="Arial" panose="020B0604020202020204" pitchFamily="34" charset="0"/>
            </a:endParaRPr>
          </a:p>
          <a:p>
            <a:r>
              <a:rPr lang="en-US" altLang="en-US" sz="1800" b="1">
                <a:cs typeface="Arial" panose="020B0604020202020204" pitchFamily="34" charset="0"/>
              </a:rPr>
              <a:t>available</a:t>
            </a:r>
          </a:p>
        </p:txBody>
      </p:sp>
      <p:sp>
        <p:nvSpPr>
          <p:cNvPr id="82953" name="Rectangle 10">
            <a:extLst>
              <a:ext uri="{FF2B5EF4-FFF2-40B4-BE49-F238E27FC236}">
                <a16:creationId xmlns:a16="http://schemas.microsoft.com/office/drawing/2014/main" id="{0C24EC54-DF7D-9AC5-BAC1-5CB79BDAB954}"/>
              </a:ext>
            </a:extLst>
          </p:cNvPr>
          <p:cNvSpPr>
            <a:spLocks noChangeArrowheads="1"/>
          </p:cNvSpPr>
          <p:nvPr/>
        </p:nvSpPr>
        <p:spPr bwMode="auto">
          <a:xfrm>
            <a:off x="5588000" y="2165350"/>
            <a:ext cx="806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cs typeface="Arial" panose="020B0604020202020204" pitchFamily="34" charset="0"/>
              </a:rPr>
              <a:t>Lactate</a:t>
            </a:r>
          </a:p>
        </p:txBody>
      </p:sp>
      <p:sp>
        <p:nvSpPr>
          <p:cNvPr id="82954" name="Rectangle 11">
            <a:extLst>
              <a:ext uri="{FF2B5EF4-FFF2-40B4-BE49-F238E27FC236}">
                <a16:creationId xmlns:a16="http://schemas.microsoft.com/office/drawing/2014/main" id="{11139E57-75AD-959F-4214-DC31187AE9D9}"/>
              </a:ext>
            </a:extLst>
          </p:cNvPr>
          <p:cNvSpPr>
            <a:spLocks noChangeArrowheads="1"/>
          </p:cNvSpPr>
          <p:nvPr/>
        </p:nvSpPr>
        <p:spPr bwMode="auto">
          <a:xfrm>
            <a:off x="2636838" y="259715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2</a:t>
            </a:r>
          </a:p>
        </p:txBody>
      </p:sp>
      <p:sp>
        <p:nvSpPr>
          <p:cNvPr id="82955" name="Rectangle 12">
            <a:extLst>
              <a:ext uri="{FF2B5EF4-FFF2-40B4-BE49-F238E27FC236}">
                <a16:creationId xmlns:a16="http://schemas.microsoft.com/office/drawing/2014/main" id="{DE5B2647-FDAA-F25C-AB2A-F15D055FE915}"/>
              </a:ext>
            </a:extLst>
          </p:cNvPr>
          <p:cNvSpPr>
            <a:spLocks noChangeArrowheads="1"/>
          </p:cNvSpPr>
          <p:nvPr/>
        </p:nvSpPr>
        <p:spPr bwMode="auto">
          <a:xfrm>
            <a:off x="1600200" y="3124201"/>
            <a:ext cx="225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Aerobic conditions</a:t>
            </a:r>
          </a:p>
        </p:txBody>
      </p:sp>
      <p:sp>
        <p:nvSpPr>
          <p:cNvPr id="82956" name="Rectangle 13">
            <a:extLst>
              <a:ext uri="{FF2B5EF4-FFF2-40B4-BE49-F238E27FC236}">
                <a16:creationId xmlns:a16="http://schemas.microsoft.com/office/drawing/2014/main" id="{5042F5AA-6722-AEB9-66B6-7DD591C14AFB}"/>
              </a:ext>
            </a:extLst>
          </p:cNvPr>
          <p:cNvSpPr>
            <a:spLocks noChangeArrowheads="1"/>
          </p:cNvSpPr>
          <p:nvPr/>
        </p:nvSpPr>
        <p:spPr bwMode="auto">
          <a:xfrm>
            <a:off x="1758951" y="3870325"/>
            <a:ext cx="885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cs typeface="Arial" panose="020B0604020202020204" pitchFamily="34" charset="0"/>
              </a:rPr>
              <a:t>Glucose</a:t>
            </a:r>
          </a:p>
        </p:txBody>
      </p:sp>
      <p:sp>
        <p:nvSpPr>
          <p:cNvPr id="82957" name="Rectangle 14">
            <a:extLst>
              <a:ext uri="{FF2B5EF4-FFF2-40B4-BE49-F238E27FC236}">
                <a16:creationId xmlns:a16="http://schemas.microsoft.com/office/drawing/2014/main" id="{0162F3F5-9BC2-6C9A-CA04-2FB74644302E}"/>
              </a:ext>
            </a:extLst>
          </p:cNvPr>
          <p:cNvSpPr>
            <a:spLocks noChangeArrowheads="1"/>
          </p:cNvSpPr>
          <p:nvPr/>
        </p:nvSpPr>
        <p:spPr bwMode="auto">
          <a:xfrm>
            <a:off x="3552825" y="3870325"/>
            <a:ext cx="935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cs typeface="Arial" panose="020B0604020202020204" pitchFamily="34" charset="0"/>
              </a:rPr>
              <a:t>Pyruvate</a:t>
            </a:r>
          </a:p>
        </p:txBody>
      </p:sp>
      <p:sp>
        <p:nvSpPr>
          <p:cNvPr id="82958" name="Rectangle 15">
            <a:extLst>
              <a:ext uri="{FF2B5EF4-FFF2-40B4-BE49-F238E27FC236}">
                <a16:creationId xmlns:a16="http://schemas.microsoft.com/office/drawing/2014/main" id="{5E034297-21CA-DD3E-87D3-97E7B7332CCC}"/>
              </a:ext>
            </a:extLst>
          </p:cNvPr>
          <p:cNvSpPr>
            <a:spLocks noChangeArrowheads="1"/>
          </p:cNvSpPr>
          <p:nvPr/>
        </p:nvSpPr>
        <p:spPr bwMode="auto">
          <a:xfrm>
            <a:off x="2368550" y="3584576"/>
            <a:ext cx="132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Glycolysis</a:t>
            </a:r>
          </a:p>
        </p:txBody>
      </p:sp>
      <p:sp>
        <p:nvSpPr>
          <p:cNvPr id="82959" name="Rectangle 16">
            <a:extLst>
              <a:ext uri="{FF2B5EF4-FFF2-40B4-BE49-F238E27FC236}">
                <a16:creationId xmlns:a16="http://schemas.microsoft.com/office/drawing/2014/main" id="{3809EE32-2F98-01C9-AEDE-48A77464E27B}"/>
              </a:ext>
            </a:extLst>
          </p:cNvPr>
          <p:cNvSpPr>
            <a:spLocks noChangeArrowheads="1"/>
          </p:cNvSpPr>
          <p:nvPr/>
        </p:nvSpPr>
        <p:spPr bwMode="auto">
          <a:xfrm>
            <a:off x="2643188" y="429260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2</a:t>
            </a:r>
          </a:p>
        </p:txBody>
      </p:sp>
      <p:sp>
        <p:nvSpPr>
          <p:cNvPr id="82960" name="Rectangle 17">
            <a:extLst>
              <a:ext uri="{FF2B5EF4-FFF2-40B4-BE49-F238E27FC236}">
                <a16:creationId xmlns:a16="http://schemas.microsoft.com/office/drawing/2014/main" id="{EE504682-BF74-0CA3-7AD4-9C88A92E7A52}"/>
              </a:ext>
            </a:extLst>
          </p:cNvPr>
          <p:cNvSpPr>
            <a:spLocks noChangeArrowheads="1"/>
          </p:cNvSpPr>
          <p:nvPr/>
        </p:nvSpPr>
        <p:spPr bwMode="auto">
          <a:xfrm>
            <a:off x="3048000" y="4845051"/>
            <a:ext cx="102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Cytosol</a:t>
            </a:r>
          </a:p>
        </p:txBody>
      </p:sp>
      <p:sp>
        <p:nvSpPr>
          <p:cNvPr id="82961" name="Rectangle 18">
            <a:extLst>
              <a:ext uri="{FF2B5EF4-FFF2-40B4-BE49-F238E27FC236}">
                <a16:creationId xmlns:a16="http://schemas.microsoft.com/office/drawing/2014/main" id="{6A10F18D-2641-DE31-7279-0833216508AE}"/>
              </a:ext>
            </a:extLst>
          </p:cNvPr>
          <p:cNvSpPr>
            <a:spLocks noChangeArrowheads="1"/>
          </p:cNvSpPr>
          <p:nvPr/>
        </p:nvSpPr>
        <p:spPr bwMode="auto">
          <a:xfrm>
            <a:off x="5638800" y="4845051"/>
            <a:ext cx="177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Mitochondrion</a:t>
            </a:r>
          </a:p>
        </p:txBody>
      </p:sp>
      <p:sp>
        <p:nvSpPr>
          <p:cNvPr id="138259" name="Rectangle 19">
            <a:extLst>
              <a:ext uri="{FF2B5EF4-FFF2-40B4-BE49-F238E27FC236}">
                <a16:creationId xmlns:a16="http://schemas.microsoft.com/office/drawing/2014/main" id="{5BA69CFA-2077-8874-F5A9-0ABA152260A8}"/>
              </a:ext>
            </a:extLst>
          </p:cNvPr>
          <p:cNvSpPr>
            <a:spLocks noChangeArrowheads="1"/>
          </p:cNvSpPr>
          <p:nvPr/>
        </p:nvSpPr>
        <p:spPr bwMode="auto">
          <a:xfrm>
            <a:off x="4991786" y="4100514"/>
            <a:ext cx="3108543" cy="535531"/>
          </a:xfrm>
          <a:prstGeom prst="rect">
            <a:avLst/>
          </a:prstGeom>
          <a:noFill/>
          <a:ln>
            <a:noFill/>
          </a:ln>
          <a:effectLst>
            <a:outerShdw blurRad="137160" dist="25397" dir="2519977" algn="ctr" rotWithShape="0">
              <a:srgbClr val="FFCC33"/>
            </a:outerShdw>
          </a:effectLst>
        </p:spPr>
        <p:txBody>
          <a:bodyPr wrap="none">
            <a:spAutoFit/>
          </a:bodyPr>
          <a:lstStyle/>
          <a:p>
            <a:pPr algn="ctr">
              <a:lnSpc>
                <a:spcPct val="80000"/>
              </a:lnSpc>
              <a:defRPr/>
            </a:pPr>
            <a:r>
              <a:rPr lang="en-US" b="1" dirty="0">
                <a:latin typeface="Arial"/>
                <a:ea typeface="Arial"/>
                <a:cs typeface="Arial"/>
              </a:rPr>
              <a:t>Citric acid cycle/Oxidative </a:t>
            </a:r>
          </a:p>
          <a:p>
            <a:pPr algn="ctr">
              <a:lnSpc>
                <a:spcPct val="80000"/>
              </a:lnSpc>
              <a:defRPr/>
            </a:pPr>
            <a:r>
              <a:rPr lang="en-US" b="1" dirty="0">
                <a:latin typeface="Arial"/>
                <a:ea typeface="Arial"/>
                <a:cs typeface="Arial"/>
              </a:rPr>
              <a:t>phosphorylation</a:t>
            </a:r>
          </a:p>
        </p:txBody>
      </p:sp>
      <p:sp>
        <p:nvSpPr>
          <p:cNvPr id="138261" name="Rectangle 21">
            <a:extLst>
              <a:ext uri="{FF2B5EF4-FFF2-40B4-BE49-F238E27FC236}">
                <a16:creationId xmlns:a16="http://schemas.microsoft.com/office/drawing/2014/main" id="{FE637D39-391C-221C-62BD-A1978E2038F1}"/>
              </a:ext>
            </a:extLst>
          </p:cNvPr>
          <p:cNvSpPr>
            <a:spLocks noChangeArrowheads="1"/>
          </p:cNvSpPr>
          <p:nvPr/>
        </p:nvSpPr>
        <p:spPr bwMode="auto">
          <a:xfrm>
            <a:off x="5791201" y="3716338"/>
            <a:ext cx="1476375" cy="366712"/>
          </a:xfrm>
          <a:prstGeom prst="rect">
            <a:avLst/>
          </a:prstGeom>
          <a:noFill/>
          <a:ln>
            <a:noFill/>
          </a:ln>
          <a:effectLst>
            <a:outerShdw blurRad="25400" dist="25399" dir="2700000" algn="ctr" rotWithShape="0">
              <a:srgbClr val="FFCC33"/>
            </a:outerShdw>
          </a:effectLst>
        </p:spPr>
        <p:txBody>
          <a:bodyPr wrap="none">
            <a:spAutoFit/>
          </a:bodyPr>
          <a:lstStyle/>
          <a:p>
            <a:pPr>
              <a:defRPr/>
            </a:pPr>
            <a:r>
              <a:rPr lang="en-US" b="1" dirty="0">
                <a:latin typeface="Arial"/>
                <a:ea typeface="Arial"/>
                <a:cs typeface="Arial"/>
              </a:rPr>
              <a:t>O</a:t>
            </a:r>
            <a:r>
              <a:rPr lang="en-US" b="1" baseline="-25000" dirty="0">
                <a:latin typeface="Arial"/>
                <a:ea typeface="Arial"/>
                <a:cs typeface="Arial"/>
              </a:rPr>
              <a:t>2</a:t>
            </a:r>
            <a:r>
              <a:rPr lang="en-US" b="1" dirty="0">
                <a:latin typeface="Arial"/>
                <a:ea typeface="Arial"/>
                <a:cs typeface="Arial"/>
              </a:rPr>
              <a:t> available</a:t>
            </a:r>
          </a:p>
        </p:txBody>
      </p:sp>
      <p:sp>
        <p:nvSpPr>
          <p:cNvPr id="82964" name="Rectangle 22">
            <a:extLst>
              <a:ext uri="{FF2B5EF4-FFF2-40B4-BE49-F238E27FC236}">
                <a16:creationId xmlns:a16="http://schemas.microsoft.com/office/drawing/2014/main" id="{F67FA4C1-2A48-CF18-D5AA-E65C8B3C997C}"/>
              </a:ext>
            </a:extLst>
          </p:cNvPr>
          <p:cNvSpPr>
            <a:spLocks noChangeArrowheads="1"/>
          </p:cNvSpPr>
          <p:nvPr/>
        </p:nvSpPr>
        <p:spPr bwMode="auto">
          <a:xfrm>
            <a:off x="8313738" y="3067050"/>
            <a:ext cx="168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Mitochondrial</a:t>
            </a:r>
          </a:p>
          <a:p>
            <a:r>
              <a:rPr lang="en-US" altLang="en-US" sz="1800" b="1">
                <a:cs typeface="Arial" panose="020B0604020202020204" pitchFamily="34" charset="0"/>
              </a:rPr>
              <a:t>membranes</a:t>
            </a:r>
          </a:p>
        </p:txBody>
      </p:sp>
      <p:sp>
        <p:nvSpPr>
          <p:cNvPr id="82965" name="Rectangle 23">
            <a:extLst>
              <a:ext uri="{FF2B5EF4-FFF2-40B4-BE49-F238E27FC236}">
                <a16:creationId xmlns:a16="http://schemas.microsoft.com/office/drawing/2014/main" id="{B79FB20C-79EB-0B14-22D3-1708AABD05A0}"/>
              </a:ext>
            </a:extLst>
          </p:cNvPr>
          <p:cNvSpPr>
            <a:spLocks noChangeArrowheads="1"/>
          </p:cNvSpPr>
          <p:nvPr/>
        </p:nvSpPr>
        <p:spPr bwMode="auto">
          <a:xfrm>
            <a:off x="9393238" y="3886201"/>
            <a:ext cx="1370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 CO</a:t>
            </a:r>
            <a:r>
              <a:rPr lang="en-US" altLang="en-US" sz="1800" b="1" baseline="-25000">
                <a:cs typeface="Arial" panose="020B0604020202020204" pitchFamily="34" charset="0"/>
              </a:rPr>
              <a:t>2</a:t>
            </a:r>
            <a:r>
              <a:rPr lang="en-US" altLang="en-US" sz="1800" b="1">
                <a:cs typeface="Arial" panose="020B0604020202020204" pitchFamily="34" charset="0"/>
              </a:rPr>
              <a:t>+H</a:t>
            </a:r>
            <a:r>
              <a:rPr lang="en-US" altLang="en-US" sz="1800" b="1" baseline="-25000">
                <a:cs typeface="Arial" panose="020B0604020202020204" pitchFamily="34" charset="0"/>
              </a:rPr>
              <a:t>2</a:t>
            </a:r>
            <a:r>
              <a:rPr lang="en-US" altLang="en-US" sz="1800" b="1">
                <a:cs typeface="Arial" panose="020B0604020202020204" pitchFamily="34" charset="0"/>
              </a:rPr>
              <a:t>O</a:t>
            </a:r>
          </a:p>
        </p:txBody>
      </p:sp>
      <p:sp>
        <p:nvSpPr>
          <p:cNvPr id="82966" name="Rectangle 24">
            <a:extLst>
              <a:ext uri="{FF2B5EF4-FFF2-40B4-BE49-F238E27FC236}">
                <a16:creationId xmlns:a16="http://schemas.microsoft.com/office/drawing/2014/main" id="{2D874052-7747-713E-08D7-CEBC7D940A9F}"/>
              </a:ext>
            </a:extLst>
          </p:cNvPr>
          <p:cNvSpPr>
            <a:spLocks noChangeArrowheads="1"/>
          </p:cNvSpPr>
          <p:nvPr/>
        </p:nvSpPr>
        <p:spPr bwMode="auto">
          <a:xfrm>
            <a:off x="8474075" y="3867151"/>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30</a:t>
            </a:r>
          </a:p>
        </p:txBody>
      </p:sp>
      <p:sp>
        <p:nvSpPr>
          <p:cNvPr id="82967" name="Line 25">
            <a:extLst>
              <a:ext uri="{FF2B5EF4-FFF2-40B4-BE49-F238E27FC236}">
                <a16:creationId xmlns:a16="http://schemas.microsoft.com/office/drawing/2014/main" id="{222C17C9-D6C0-3261-FCE9-3F82D6441EEB}"/>
              </a:ext>
            </a:extLst>
          </p:cNvPr>
          <p:cNvSpPr>
            <a:spLocks noChangeShapeType="1"/>
          </p:cNvSpPr>
          <p:nvPr/>
        </p:nvSpPr>
        <p:spPr bwMode="auto">
          <a:xfrm flipV="1">
            <a:off x="8023225" y="3333750"/>
            <a:ext cx="323850" cy="171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8" name="Line 26">
            <a:extLst>
              <a:ext uri="{FF2B5EF4-FFF2-40B4-BE49-F238E27FC236}">
                <a16:creationId xmlns:a16="http://schemas.microsoft.com/office/drawing/2014/main" id="{62D0A641-DED0-0F1F-C886-ACD90444E986}"/>
              </a:ext>
            </a:extLst>
          </p:cNvPr>
          <p:cNvSpPr>
            <a:spLocks noChangeShapeType="1"/>
          </p:cNvSpPr>
          <p:nvPr/>
        </p:nvSpPr>
        <p:spPr bwMode="auto">
          <a:xfrm flipV="1">
            <a:off x="8112125" y="3327400"/>
            <a:ext cx="234950" cy="330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9" name="Rectangle 28">
            <a:extLst>
              <a:ext uri="{FF2B5EF4-FFF2-40B4-BE49-F238E27FC236}">
                <a16:creationId xmlns:a16="http://schemas.microsoft.com/office/drawing/2014/main" id="{71ACF65D-49AB-F481-B28C-2D76F8CBAFC5}"/>
              </a:ext>
            </a:extLst>
          </p:cNvPr>
          <p:cNvSpPr>
            <a:spLocks noChangeArrowheads="1"/>
          </p:cNvSpPr>
          <p:nvPr/>
        </p:nvSpPr>
        <p:spPr bwMode="auto">
          <a:xfrm>
            <a:off x="8847138" y="3905250"/>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CC0000"/>
                </a:solidFill>
                <a:cs typeface="Arial" panose="020B0604020202020204" pitchFamily="34" charset="0"/>
              </a:rPr>
              <a:t>ATP</a:t>
            </a:r>
          </a:p>
        </p:txBody>
      </p:sp>
      <p:sp>
        <p:nvSpPr>
          <p:cNvPr id="82970" name="TextBox 2">
            <a:extLst>
              <a:ext uri="{FF2B5EF4-FFF2-40B4-BE49-F238E27FC236}">
                <a16:creationId xmlns:a16="http://schemas.microsoft.com/office/drawing/2014/main" id="{6940D34A-C8DE-94D9-D7A1-0FAAAC5AC847}"/>
              </a:ext>
            </a:extLst>
          </p:cNvPr>
          <p:cNvSpPr txBox="1">
            <a:spLocks noChangeArrowheads="1"/>
          </p:cNvSpPr>
          <p:nvPr/>
        </p:nvSpPr>
        <p:spPr bwMode="auto">
          <a:xfrm>
            <a:off x="9366250" y="6604000"/>
            <a:ext cx="1301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b="1">
                <a:cs typeface="Arial" panose="020B0604020202020204" pitchFamily="34" charset="0"/>
              </a:rPr>
              <a:t>Figure 2-23 p56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FB0980FD-2788-F58E-775B-54D527DBA78A}"/>
              </a:ext>
            </a:extLst>
          </p:cNvPr>
          <p:cNvSpPr>
            <a:spLocks noGrp="1" noChangeArrowheads="1"/>
          </p:cNvSpPr>
          <p:nvPr>
            <p:ph type="title"/>
          </p:nvPr>
        </p:nvSpPr>
        <p:spPr>
          <a:xfrm>
            <a:off x="2209800" y="152400"/>
            <a:ext cx="8326438" cy="762000"/>
          </a:xfrm>
        </p:spPr>
        <p:txBody>
          <a:bodyPr/>
          <a:lstStyle/>
          <a:p>
            <a:r>
              <a:rPr lang="en-US" altLang="en-US"/>
              <a:t>Coenzyme Q10 in Mitochondria</a:t>
            </a:r>
          </a:p>
        </p:txBody>
      </p:sp>
      <p:pic>
        <p:nvPicPr>
          <p:cNvPr id="84995" name="Picture 2" descr="Coenzyme Q10 and cardiovascular disease: an overview - The British ...">
            <a:extLst>
              <a:ext uri="{FF2B5EF4-FFF2-40B4-BE49-F238E27FC236}">
                <a16:creationId xmlns:a16="http://schemas.microsoft.com/office/drawing/2014/main" id="{C85C9300-BBD5-DAA7-F687-FD0CA17DA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728664"/>
            <a:ext cx="82296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2" descr="Coenzyme Q10 and cardiovascular disease: an overview - The British ...">
            <a:extLst>
              <a:ext uri="{FF2B5EF4-FFF2-40B4-BE49-F238E27FC236}">
                <a16:creationId xmlns:a16="http://schemas.microsoft.com/office/drawing/2014/main" id="{244D8A3F-4114-A809-50C1-4E86F03A2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0" y="904876"/>
            <a:ext cx="82296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Box 4">
            <a:extLst>
              <a:ext uri="{FF2B5EF4-FFF2-40B4-BE49-F238E27FC236}">
                <a16:creationId xmlns:a16="http://schemas.microsoft.com/office/drawing/2014/main" id="{EEA1851A-F9DB-6286-F469-455D6E4A340D}"/>
              </a:ext>
            </a:extLst>
          </p:cNvPr>
          <p:cNvSpPr txBox="1">
            <a:spLocks noChangeArrowheads="1"/>
          </p:cNvSpPr>
          <p:nvPr/>
        </p:nvSpPr>
        <p:spPr bwMode="auto">
          <a:xfrm>
            <a:off x="2209800" y="5265738"/>
            <a:ext cx="7772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hlinkClick r:id="rId3"/>
              </a:rPr>
              <a:t>https://bjcardio.co.uk/2015/10/coenzyme-q10-and-cardiovascular-disease-an-overview/</a:t>
            </a:r>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figure-03-24a.jpg                                              00034306projects                       B63F1671:">
            <a:extLst>
              <a:ext uri="{FF2B5EF4-FFF2-40B4-BE49-F238E27FC236}">
                <a16:creationId xmlns:a16="http://schemas.microsoft.com/office/drawing/2014/main" id="{C7B497C2-8FA4-B535-3938-93CDE6EF8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214" y="1271589"/>
            <a:ext cx="8535987"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figure-03-24b.jpg                                              00034306projects                       B63F1671:">
            <a:extLst>
              <a:ext uri="{FF2B5EF4-FFF2-40B4-BE49-F238E27FC236}">
                <a16:creationId xmlns:a16="http://schemas.microsoft.com/office/drawing/2014/main" id="{62478A8B-B654-0082-AF90-145DD510D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289" y="717551"/>
            <a:ext cx="8097837" cy="542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figure-03-25.jpg                                               00034306projects                       B63F1671:">
            <a:extLst>
              <a:ext uri="{FF2B5EF4-FFF2-40B4-BE49-F238E27FC236}">
                <a16:creationId xmlns:a16="http://schemas.microsoft.com/office/drawing/2014/main" id="{65F65BB0-36EC-14DD-6693-837FED178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551" y="717551"/>
            <a:ext cx="7707313" cy="542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figure-03-40.jpg                                               00034306projects                       B63F1671:">
            <a:extLst>
              <a:ext uri="{FF2B5EF4-FFF2-40B4-BE49-F238E27FC236}">
                <a16:creationId xmlns:a16="http://schemas.microsoft.com/office/drawing/2014/main" id="{324C1702-43ED-9217-9659-0BE933E5F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1" y="787401"/>
            <a:ext cx="3389313"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Text Box 3">
            <a:extLst>
              <a:ext uri="{FF2B5EF4-FFF2-40B4-BE49-F238E27FC236}">
                <a16:creationId xmlns:a16="http://schemas.microsoft.com/office/drawing/2014/main" id="{E14AE3E2-F502-FD5C-89B6-C860AACAF57A}"/>
              </a:ext>
            </a:extLst>
          </p:cNvPr>
          <p:cNvSpPr txBox="1">
            <a:spLocks noChangeArrowheads="1"/>
          </p:cNvSpPr>
          <p:nvPr/>
        </p:nvSpPr>
        <p:spPr bwMode="auto">
          <a:xfrm>
            <a:off x="8153400" y="1938339"/>
            <a:ext cx="2514600" cy="420687"/>
          </a:xfrm>
          <a:prstGeom prst="rect">
            <a:avLst/>
          </a:prstGeom>
          <a:noFill/>
          <a:ln>
            <a:noFill/>
          </a:ln>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defRPr/>
            </a:pPr>
            <a:r>
              <a:rPr lang="en-US" altLang="en-US" sz="2133"/>
              <a:t>2 ATP</a:t>
            </a:r>
          </a:p>
        </p:txBody>
      </p:sp>
      <p:sp>
        <p:nvSpPr>
          <p:cNvPr id="133124" name="Text Box 4">
            <a:extLst>
              <a:ext uri="{FF2B5EF4-FFF2-40B4-BE49-F238E27FC236}">
                <a16:creationId xmlns:a16="http://schemas.microsoft.com/office/drawing/2014/main" id="{E50196AC-6E0A-97E1-9B4D-EC1DD9769EE9}"/>
              </a:ext>
            </a:extLst>
          </p:cNvPr>
          <p:cNvSpPr txBox="1">
            <a:spLocks noChangeArrowheads="1"/>
          </p:cNvSpPr>
          <p:nvPr/>
        </p:nvSpPr>
        <p:spPr bwMode="auto">
          <a:xfrm>
            <a:off x="8077200" y="4038600"/>
            <a:ext cx="2362200" cy="420688"/>
          </a:xfrm>
          <a:prstGeom prst="rect">
            <a:avLst/>
          </a:prstGeom>
          <a:noFill/>
          <a:ln>
            <a:noFill/>
          </a:ln>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defRPr/>
            </a:pPr>
            <a:r>
              <a:rPr lang="en-US" altLang="en-US" sz="2133"/>
              <a:t>36 ATP (?)</a:t>
            </a:r>
          </a:p>
        </p:txBody>
      </p:sp>
      <p:sp>
        <p:nvSpPr>
          <p:cNvPr id="133125" name="Text Box 5">
            <a:extLst>
              <a:ext uri="{FF2B5EF4-FFF2-40B4-BE49-F238E27FC236}">
                <a16:creationId xmlns:a16="http://schemas.microsoft.com/office/drawing/2014/main" id="{A3D1CD38-3292-BFD9-B63E-CE7D1CB6E20E}"/>
              </a:ext>
            </a:extLst>
          </p:cNvPr>
          <p:cNvSpPr txBox="1">
            <a:spLocks noChangeArrowheads="1"/>
          </p:cNvSpPr>
          <p:nvPr/>
        </p:nvSpPr>
        <p:spPr bwMode="auto">
          <a:xfrm>
            <a:off x="7848600" y="5595939"/>
            <a:ext cx="2362200" cy="420687"/>
          </a:xfrm>
          <a:prstGeom prst="rect">
            <a:avLst/>
          </a:prstGeom>
          <a:noFill/>
          <a:ln>
            <a:noFill/>
          </a:ln>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defRPr/>
            </a:pPr>
            <a:r>
              <a:rPr lang="en-US" altLang="en-US" sz="2133"/>
              <a:t>Total 38 ATP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3" descr="C:\Documents and Settings\Cooper\Desktop\inhib.tif">
            <a:extLst>
              <a:ext uri="{FF2B5EF4-FFF2-40B4-BE49-F238E27FC236}">
                <a16:creationId xmlns:a16="http://schemas.microsoft.com/office/drawing/2014/main" id="{3CEF38E2-6E94-F323-5DFD-6A5A841AD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792163"/>
            <a:ext cx="499903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TextBox 2">
            <a:extLst>
              <a:ext uri="{FF2B5EF4-FFF2-40B4-BE49-F238E27FC236}">
                <a16:creationId xmlns:a16="http://schemas.microsoft.com/office/drawing/2014/main" id="{830FF13D-89C7-BEB6-D83D-2AD7561C2749}"/>
              </a:ext>
            </a:extLst>
          </p:cNvPr>
          <p:cNvSpPr txBox="1">
            <a:spLocks noChangeArrowheads="1"/>
          </p:cNvSpPr>
          <p:nvPr/>
        </p:nvSpPr>
        <p:spPr bwMode="auto">
          <a:xfrm>
            <a:off x="2852102" y="1389698"/>
            <a:ext cx="7104697" cy="749300"/>
          </a:xfrm>
          <a:prstGeom prst="rect">
            <a:avLst/>
          </a:prstGeom>
          <a:noFill/>
          <a:ln>
            <a:noFill/>
          </a:ln>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defRPr/>
            </a:pPr>
            <a:r>
              <a:rPr lang="en-US" altLang="en-US" sz="2133" dirty="0"/>
              <a:t>Endosymbiotic theory</a:t>
            </a:r>
          </a:p>
          <a:p>
            <a:pPr>
              <a:spcBef>
                <a:spcPct val="0"/>
              </a:spcBef>
              <a:buFontTx/>
              <a:buNone/>
              <a:defRPr/>
            </a:pPr>
            <a:r>
              <a:rPr lang="en-US" altLang="en-US" sz="2133" dirty="0"/>
              <a:t>Lynn Margulis</a:t>
            </a:r>
          </a:p>
        </p:txBody>
      </p:sp>
      <p:sp>
        <p:nvSpPr>
          <p:cNvPr id="3" name="TextBox 2">
            <a:extLst>
              <a:ext uri="{FF2B5EF4-FFF2-40B4-BE49-F238E27FC236}">
                <a16:creationId xmlns:a16="http://schemas.microsoft.com/office/drawing/2014/main" id="{E098F9A9-BF55-B908-81B2-DC80D663E1EA}"/>
              </a:ext>
            </a:extLst>
          </p:cNvPr>
          <p:cNvSpPr txBox="1"/>
          <p:nvPr/>
        </p:nvSpPr>
        <p:spPr>
          <a:xfrm>
            <a:off x="3048000" y="3249414"/>
            <a:ext cx="6096000" cy="369332"/>
          </a:xfrm>
          <a:prstGeom prst="rect">
            <a:avLst/>
          </a:prstGeom>
          <a:noFill/>
        </p:spPr>
        <p:txBody>
          <a:bodyPr wrap="square">
            <a:spAutoFit/>
          </a:bodyPr>
          <a:lstStyle/>
          <a:p>
            <a:r>
              <a:rPr lang="en-US" dirty="0">
                <a:hlinkClick r:id="rId2"/>
              </a:rPr>
              <a:t>https://en.wikipedia.org/wiki/Lynn_Margulis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EC6B4-6111-01B3-3D42-5F49FD62D34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9F549DC-FD53-87F5-BF2B-A579262B6E5D}"/>
              </a:ext>
            </a:extLst>
          </p:cNvPr>
          <p:cNvPicPr>
            <a:picLocks noChangeAspect="1"/>
          </p:cNvPicPr>
          <p:nvPr/>
        </p:nvPicPr>
        <p:blipFill>
          <a:blip r:embed="rId2"/>
          <a:stretch>
            <a:fillRect/>
          </a:stretch>
        </p:blipFill>
        <p:spPr>
          <a:xfrm>
            <a:off x="3312543" y="296318"/>
            <a:ext cx="4649368" cy="6311516"/>
          </a:xfrm>
          <a:prstGeom prst="rect">
            <a:avLst/>
          </a:prstGeom>
        </p:spPr>
      </p:pic>
    </p:spTree>
    <p:extLst>
      <p:ext uri="{BB962C8B-B14F-4D97-AF65-F5344CB8AC3E}">
        <p14:creationId xmlns:p14="http://schemas.microsoft.com/office/powerpoint/2010/main" val="3984584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3" descr="H:\USERS\DKETLER\Karp\W118_0508n.jpg">
            <a:extLst>
              <a:ext uri="{FF2B5EF4-FFF2-40B4-BE49-F238E27FC236}">
                <a16:creationId xmlns:a16="http://schemas.microsoft.com/office/drawing/2014/main" id="{AE53FE52-B73B-76FF-E51A-AEAF6CF3D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289" y="1033464"/>
            <a:ext cx="8607425"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Documents and Settings\Cooper\Desktop\glyoconeo.tif">
            <a:extLst>
              <a:ext uri="{FF2B5EF4-FFF2-40B4-BE49-F238E27FC236}">
                <a16:creationId xmlns:a16="http://schemas.microsoft.com/office/drawing/2014/main" id="{E261E657-A483-97B3-BE1B-886DA7D40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1328738"/>
            <a:ext cx="6403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Documents and Settings\Cooper\Desktop\glycogen1.tif">
            <a:extLst>
              <a:ext uri="{FF2B5EF4-FFF2-40B4-BE49-F238E27FC236}">
                <a16:creationId xmlns:a16="http://schemas.microsoft.com/office/drawing/2014/main" id="{6362C8EC-5FC6-DAC6-D03B-D36086BCA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1"/>
            <a:ext cx="9264650"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TextBox 1">
            <a:extLst>
              <a:ext uri="{FF2B5EF4-FFF2-40B4-BE49-F238E27FC236}">
                <a16:creationId xmlns:a16="http://schemas.microsoft.com/office/drawing/2014/main" id="{3C32C446-D3CB-25DB-C407-4F60C4BB49D0}"/>
              </a:ext>
            </a:extLst>
          </p:cNvPr>
          <p:cNvSpPr txBox="1">
            <a:spLocks noChangeArrowheads="1"/>
          </p:cNvSpPr>
          <p:nvPr/>
        </p:nvSpPr>
        <p:spPr bwMode="auto">
          <a:xfrm>
            <a:off x="2514601" y="381001"/>
            <a:ext cx="4105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Glycogen-storage of glucose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AA2BBC-B73E-FC2E-99A9-082E939FE47A}"/>
              </a:ext>
            </a:extLst>
          </p:cNvPr>
          <p:cNvSpPr txBox="1"/>
          <p:nvPr/>
        </p:nvSpPr>
        <p:spPr>
          <a:xfrm>
            <a:off x="4429760" y="711200"/>
            <a:ext cx="6096000" cy="369332"/>
          </a:xfrm>
          <a:prstGeom prst="rect">
            <a:avLst/>
          </a:prstGeom>
          <a:noFill/>
        </p:spPr>
        <p:txBody>
          <a:bodyPr wrap="square">
            <a:spAutoFit/>
          </a:bodyPr>
          <a:lstStyle/>
          <a:p>
            <a:r>
              <a:rPr lang="en-US" dirty="0">
                <a:hlinkClick r:id="rId2"/>
              </a:rPr>
              <a:t>https://en.wikipedia.org/wiki/Glucogenic_amino_acid</a:t>
            </a:r>
            <a:endParaRPr lang="en-US" dirty="0"/>
          </a:p>
        </p:txBody>
      </p:sp>
      <p:sp>
        <p:nvSpPr>
          <p:cNvPr id="6" name="TextBox 5">
            <a:extLst>
              <a:ext uri="{FF2B5EF4-FFF2-40B4-BE49-F238E27FC236}">
                <a16:creationId xmlns:a16="http://schemas.microsoft.com/office/drawing/2014/main" id="{79C96373-8153-4E7C-56A9-291F2881CCBE}"/>
              </a:ext>
            </a:extLst>
          </p:cNvPr>
          <p:cNvSpPr txBox="1"/>
          <p:nvPr/>
        </p:nvSpPr>
        <p:spPr>
          <a:xfrm>
            <a:off x="2560320" y="711200"/>
            <a:ext cx="3523080" cy="1200329"/>
          </a:xfrm>
          <a:prstGeom prst="rect">
            <a:avLst/>
          </a:prstGeom>
          <a:noFill/>
        </p:spPr>
        <p:txBody>
          <a:bodyPr wrap="none" rtlCol="0">
            <a:spAutoFit/>
          </a:bodyPr>
          <a:lstStyle/>
          <a:p>
            <a:r>
              <a:rPr lang="en-US" dirty="0"/>
              <a:t>AA to glucose ?</a:t>
            </a:r>
          </a:p>
          <a:p>
            <a:endParaRPr lang="en-US" dirty="0"/>
          </a:p>
          <a:p>
            <a:r>
              <a:rPr lang="en-US" dirty="0"/>
              <a:t>Glucose to AA</a:t>
            </a:r>
          </a:p>
          <a:p>
            <a:r>
              <a:rPr lang="en-US" dirty="0"/>
              <a:t>(make amino acid from glucose ?)</a:t>
            </a:r>
          </a:p>
        </p:txBody>
      </p:sp>
      <p:pic>
        <p:nvPicPr>
          <p:cNvPr id="8" name="Picture 7">
            <a:extLst>
              <a:ext uri="{FF2B5EF4-FFF2-40B4-BE49-F238E27FC236}">
                <a16:creationId xmlns:a16="http://schemas.microsoft.com/office/drawing/2014/main" id="{AD5FD5B1-0477-7EB2-664C-B0E88A478333}"/>
              </a:ext>
            </a:extLst>
          </p:cNvPr>
          <p:cNvPicPr>
            <a:picLocks noChangeAspect="1"/>
          </p:cNvPicPr>
          <p:nvPr/>
        </p:nvPicPr>
        <p:blipFill>
          <a:blip r:embed="rId3"/>
          <a:stretch>
            <a:fillRect/>
          </a:stretch>
        </p:blipFill>
        <p:spPr>
          <a:xfrm>
            <a:off x="6337832" y="1080532"/>
            <a:ext cx="5241227" cy="5359229"/>
          </a:xfrm>
          <a:prstGeom prst="rect">
            <a:avLst/>
          </a:prstGeom>
        </p:spPr>
      </p:pic>
      <p:sp>
        <p:nvSpPr>
          <p:cNvPr id="10" name="TextBox 9">
            <a:extLst>
              <a:ext uri="{FF2B5EF4-FFF2-40B4-BE49-F238E27FC236}">
                <a16:creationId xmlns:a16="http://schemas.microsoft.com/office/drawing/2014/main" id="{F567BDEC-2E60-D967-6034-2ACFAE69E973}"/>
              </a:ext>
            </a:extLst>
          </p:cNvPr>
          <p:cNvSpPr txBox="1"/>
          <p:nvPr/>
        </p:nvSpPr>
        <p:spPr>
          <a:xfrm>
            <a:off x="304588" y="2281535"/>
            <a:ext cx="4552558" cy="1200329"/>
          </a:xfrm>
          <a:prstGeom prst="rect">
            <a:avLst/>
          </a:prstGeom>
          <a:noFill/>
        </p:spPr>
        <p:txBody>
          <a:bodyPr wrap="square">
            <a:spAutoFit/>
          </a:bodyPr>
          <a:lstStyle/>
          <a:p>
            <a:r>
              <a:rPr lang="en-US" dirty="0">
                <a:hlinkClick r:id="rId4"/>
              </a:rPr>
              <a:t>https://www.ncbi.nlm.nih.gov/books/NBK9956/#:~:text=The%20raw%20material%20for%20amino,synthesize%20all%2020%20amino%20acids</a:t>
            </a:r>
            <a:r>
              <a:rPr lang="en-US" dirty="0"/>
              <a:t>.</a:t>
            </a:r>
          </a:p>
        </p:txBody>
      </p:sp>
    </p:spTree>
    <p:extLst>
      <p:ext uri="{BB962C8B-B14F-4D97-AF65-F5344CB8AC3E}">
        <p14:creationId xmlns:p14="http://schemas.microsoft.com/office/powerpoint/2010/main" val="254808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8646C9-4FF9-2E5F-8DB3-3E891EDCAF36}"/>
              </a:ext>
            </a:extLst>
          </p:cNvPr>
          <p:cNvSpPr txBox="1"/>
          <p:nvPr/>
        </p:nvSpPr>
        <p:spPr>
          <a:xfrm>
            <a:off x="2235200" y="1320800"/>
            <a:ext cx="5398144" cy="923330"/>
          </a:xfrm>
          <a:prstGeom prst="rect">
            <a:avLst/>
          </a:prstGeom>
          <a:noFill/>
        </p:spPr>
        <p:txBody>
          <a:bodyPr wrap="none" rtlCol="0">
            <a:spAutoFit/>
          </a:bodyPr>
          <a:lstStyle/>
          <a:p>
            <a:r>
              <a:rPr lang="en-US" dirty="0"/>
              <a:t>Any other steps ?</a:t>
            </a:r>
          </a:p>
          <a:p>
            <a:r>
              <a:rPr lang="en-US" dirty="0"/>
              <a:t>Glucose to DNA  ??</a:t>
            </a:r>
          </a:p>
          <a:p>
            <a:r>
              <a:rPr lang="en-US" dirty="0">
                <a:hlinkClick r:id="rId2"/>
              </a:rPr>
              <a:t>https://pmc.ncbi.nlm.nih.gov/articles/PMC6814379/</a:t>
            </a:r>
            <a:endParaRPr lang="en-US" dirty="0"/>
          </a:p>
        </p:txBody>
      </p:sp>
    </p:spTree>
    <p:extLst>
      <p:ext uri="{BB962C8B-B14F-4D97-AF65-F5344CB8AC3E}">
        <p14:creationId xmlns:p14="http://schemas.microsoft.com/office/powerpoint/2010/main" val="680938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225314-730E-057D-B6AC-9406BFD19772}"/>
              </a:ext>
            </a:extLst>
          </p:cNvPr>
          <p:cNvSpPr txBox="1"/>
          <p:nvPr/>
        </p:nvSpPr>
        <p:spPr>
          <a:xfrm>
            <a:off x="1828800" y="833120"/>
            <a:ext cx="3273268" cy="369332"/>
          </a:xfrm>
          <a:prstGeom prst="rect">
            <a:avLst/>
          </a:prstGeom>
          <a:noFill/>
        </p:spPr>
        <p:txBody>
          <a:bodyPr wrap="none" rtlCol="0">
            <a:spAutoFit/>
          </a:bodyPr>
          <a:lstStyle/>
          <a:p>
            <a:r>
              <a:rPr lang="en-US" dirty="0"/>
              <a:t>CO2 in body to make Proteins ?</a:t>
            </a:r>
          </a:p>
        </p:txBody>
      </p:sp>
      <p:sp>
        <p:nvSpPr>
          <p:cNvPr id="6" name="TextBox 5">
            <a:extLst>
              <a:ext uri="{FF2B5EF4-FFF2-40B4-BE49-F238E27FC236}">
                <a16:creationId xmlns:a16="http://schemas.microsoft.com/office/drawing/2014/main" id="{82E3B71E-81A3-109B-83E7-1361A2555491}"/>
              </a:ext>
            </a:extLst>
          </p:cNvPr>
          <p:cNvSpPr txBox="1"/>
          <p:nvPr/>
        </p:nvSpPr>
        <p:spPr>
          <a:xfrm>
            <a:off x="2054068" y="3244334"/>
            <a:ext cx="6096000" cy="369332"/>
          </a:xfrm>
          <a:prstGeom prst="rect">
            <a:avLst/>
          </a:prstGeom>
          <a:noFill/>
        </p:spPr>
        <p:txBody>
          <a:bodyPr wrap="square">
            <a:spAutoFit/>
          </a:bodyPr>
          <a:lstStyle/>
          <a:p>
            <a:r>
              <a:rPr lang="en-US" b="0" i="0" dirty="0">
                <a:effectLst/>
                <a:hlinkClick r:id="rId2"/>
              </a:rPr>
              <a:t>????? Miller-Urey experiment</a:t>
            </a:r>
            <a:endParaRPr lang="en-US" dirty="0"/>
          </a:p>
        </p:txBody>
      </p:sp>
    </p:spTree>
    <p:extLst>
      <p:ext uri="{BB962C8B-B14F-4D97-AF65-F5344CB8AC3E}">
        <p14:creationId xmlns:p14="http://schemas.microsoft.com/office/powerpoint/2010/main" val="165826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9F9D8D-B6FD-42A5-0EC5-31A7A7161AAA}"/>
              </a:ext>
            </a:extLst>
          </p:cNvPr>
          <p:cNvSpPr txBox="1"/>
          <p:nvPr/>
        </p:nvSpPr>
        <p:spPr>
          <a:xfrm>
            <a:off x="487680" y="609600"/>
            <a:ext cx="8656320" cy="3416320"/>
          </a:xfrm>
          <a:prstGeom prst="rect">
            <a:avLst/>
          </a:prstGeom>
          <a:noFill/>
        </p:spPr>
        <p:txBody>
          <a:bodyPr wrap="square">
            <a:spAutoFit/>
          </a:bodyPr>
          <a:lstStyle/>
          <a:p>
            <a:pPr>
              <a:buNone/>
            </a:pPr>
            <a:r>
              <a:rPr lang="en-US" dirty="0">
                <a:effectLst/>
              </a:rPr>
              <a:t>Miao J, Qian Q, Zand L. Long-Standing Hypokalemia and Lactic Acidosis as the Primary Presentation of Mitochondrial Myopathy. Kidney Int Rep. 2020 Feb 5;5(5):742-745. </a:t>
            </a:r>
            <a:r>
              <a:rPr lang="en-US" dirty="0" err="1">
                <a:effectLst/>
              </a:rPr>
              <a:t>doi</a:t>
            </a:r>
            <a:r>
              <a:rPr lang="en-US" dirty="0">
                <a:effectLst/>
              </a:rPr>
              <a:t>: 10.1016/j.ekir.2020.01.021. PMID: 32405597; PMCID: PMC7210602.</a:t>
            </a:r>
          </a:p>
          <a:p>
            <a:pPr>
              <a:buNone/>
            </a:pPr>
            <a:endParaRPr lang="en-US" dirty="0">
              <a:effectLst/>
            </a:endParaRPr>
          </a:p>
          <a:p>
            <a:pPr>
              <a:buNone/>
            </a:pPr>
            <a:r>
              <a:rPr lang="en-US" dirty="0">
                <a:effectLst/>
              </a:rPr>
              <a:t>https://pmc.ncbi.nlm.nih.gov/articles/PMC7210602/#:~:text=Lactic%20acid%20typically%20accumulates%20in,in%20the%20electron%20transport%20chain.</a:t>
            </a:r>
          </a:p>
          <a:p>
            <a:pPr>
              <a:buNone/>
            </a:pPr>
            <a:br>
              <a:rPr lang="en-US" dirty="0">
                <a:effectLst/>
              </a:rPr>
            </a:br>
            <a:endParaRPr lang="en-US" dirty="0">
              <a:effectLst/>
            </a:endParaRPr>
          </a:p>
          <a:p>
            <a:pPr>
              <a:buNone/>
            </a:pPr>
            <a:br>
              <a:rPr lang="en-US" dirty="0">
                <a:effectLst/>
              </a:rPr>
            </a:br>
            <a:endParaRPr lang="en-US" dirty="0">
              <a:effectLst/>
            </a:endParaRPr>
          </a:p>
          <a:p>
            <a:pPr>
              <a:buNone/>
            </a:pPr>
            <a:br>
              <a:rPr lang="en-US" dirty="0">
                <a:effectLst/>
              </a:rPr>
            </a:br>
            <a:endParaRPr lang="en-US" dirty="0">
              <a:effectLst/>
            </a:endParaRPr>
          </a:p>
        </p:txBody>
      </p:sp>
    </p:spTree>
    <p:extLst>
      <p:ext uri="{BB962C8B-B14F-4D97-AF65-F5344CB8AC3E}">
        <p14:creationId xmlns:p14="http://schemas.microsoft.com/office/powerpoint/2010/main" val="1802618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BD4E2-AA6F-8CA2-C662-55092767753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E1CF7C2-E1D1-C59F-52C8-E5F41A4A8AF9}"/>
              </a:ext>
            </a:extLst>
          </p:cNvPr>
          <p:cNvSpPr txBox="1"/>
          <p:nvPr/>
        </p:nvSpPr>
        <p:spPr>
          <a:xfrm>
            <a:off x="1397480" y="638354"/>
            <a:ext cx="3713132" cy="923330"/>
          </a:xfrm>
          <a:prstGeom prst="rect">
            <a:avLst/>
          </a:prstGeom>
          <a:noFill/>
        </p:spPr>
        <p:txBody>
          <a:bodyPr wrap="none" rtlCol="0">
            <a:spAutoFit/>
          </a:bodyPr>
          <a:lstStyle/>
          <a:p>
            <a:r>
              <a:rPr lang="en-US" dirty="0"/>
              <a:t>Examples : ?</a:t>
            </a:r>
          </a:p>
          <a:p>
            <a:endParaRPr lang="en-US" dirty="0"/>
          </a:p>
          <a:p>
            <a:r>
              <a:rPr lang="en-US" dirty="0"/>
              <a:t>	Discussion- limits, ranges </a:t>
            </a:r>
          </a:p>
        </p:txBody>
      </p:sp>
      <p:pic>
        <p:nvPicPr>
          <p:cNvPr id="4" name="Picture 3">
            <a:extLst>
              <a:ext uri="{FF2B5EF4-FFF2-40B4-BE49-F238E27FC236}">
                <a16:creationId xmlns:a16="http://schemas.microsoft.com/office/drawing/2014/main" id="{8EB5198A-2291-59CC-9AB4-FF1A2DA1867F}"/>
              </a:ext>
            </a:extLst>
          </p:cNvPr>
          <p:cNvPicPr>
            <a:picLocks noChangeAspect="1"/>
          </p:cNvPicPr>
          <p:nvPr/>
        </p:nvPicPr>
        <p:blipFill>
          <a:blip r:embed="rId2"/>
          <a:stretch>
            <a:fillRect/>
          </a:stretch>
        </p:blipFill>
        <p:spPr>
          <a:xfrm>
            <a:off x="4112941" y="2894335"/>
            <a:ext cx="3772426" cy="714475"/>
          </a:xfrm>
          <a:prstGeom prst="rect">
            <a:avLst/>
          </a:prstGeom>
        </p:spPr>
      </p:pic>
      <p:pic>
        <p:nvPicPr>
          <p:cNvPr id="6" name="Picture 5">
            <a:extLst>
              <a:ext uri="{FF2B5EF4-FFF2-40B4-BE49-F238E27FC236}">
                <a16:creationId xmlns:a16="http://schemas.microsoft.com/office/drawing/2014/main" id="{C4D396F3-F344-4332-5312-320C91749954}"/>
              </a:ext>
            </a:extLst>
          </p:cNvPr>
          <p:cNvPicPr>
            <a:picLocks noChangeAspect="1"/>
          </p:cNvPicPr>
          <p:nvPr/>
        </p:nvPicPr>
        <p:blipFill>
          <a:blip r:embed="rId3"/>
          <a:stretch>
            <a:fillRect/>
          </a:stretch>
        </p:blipFill>
        <p:spPr>
          <a:xfrm>
            <a:off x="4112941" y="3606427"/>
            <a:ext cx="3743847" cy="2353003"/>
          </a:xfrm>
          <a:prstGeom prst="rect">
            <a:avLst/>
          </a:prstGeom>
        </p:spPr>
      </p:pic>
      <p:sp>
        <p:nvSpPr>
          <p:cNvPr id="7" name="TextBox 6">
            <a:extLst>
              <a:ext uri="{FF2B5EF4-FFF2-40B4-BE49-F238E27FC236}">
                <a16:creationId xmlns:a16="http://schemas.microsoft.com/office/drawing/2014/main" id="{AB8CB0D2-ADFF-B573-F535-DB25369E1501}"/>
              </a:ext>
            </a:extLst>
          </p:cNvPr>
          <p:cNvSpPr txBox="1"/>
          <p:nvPr/>
        </p:nvSpPr>
        <p:spPr>
          <a:xfrm>
            <a:off x="2743200" y="2552328"/>
            <a:ext cx="1589346" cy="369332"/>
          </a:xfrm>
          <a:prstGeom prst="rect">
            <a:avLst/>
          </a:prstGeom>
          <a:noFill/>
        </p:spPr>
        <p:txBody>
          <a:bodyPr wrap="none" rtlCol="0">
            <a:spAutoFit/>
          </a:bodyPr>
          <a:lstStyle/>
          <a:p>
            <a:r>
              <a:rPr lang="en-US" dirty="0"/>
              <a:t>pH and temp?</a:t>
            </a:r>
          </a:p>
        </p:txBody>
      </p:sp>
    </p:spTree>
    <p:extLst>
      <p:ext uri="{BB962C8B-B14F-4D97-AF65-F5344CB8AC3E}">
        <p14:creationId xmlns:p14="http://schemas.microsoft.com/office/powerpoint/2010/main" val="94048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42C0C-7EC7-D09F-BA82-2E753161125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C3E361D-1AB1-D603-AB63-A22A7315230A}"/>
              </a:ext>
            </a:extLst>
          </p:cNvPr>
          <p:cNvSpPr txBox="1"/>
          <p:nvPr/>
        </p:nvSpPr>
        <p:spPr>
          <a:xfrm>
            <a:off x="1438656" y="1109472"/>
            <a:ext cx="5093638" cy="1477328"/>
          </a:xfrm>
          <a:prstGeom prst="rect">
            <a:avLst/>
          </a:prstGeom>
          <a:noFill/>
        </p:spPr>
        <p:txBody>
          <a:bodyPr wrap="none" rtlCol="0">
            <a:spAutoFit/>
          </a:bodyPr>
          <a:lstStyle/>
          <a:p>
            <a:pPr marL="285750" indent="-285750">
              <a:buFontTx/>
              <a:buChar char="-"/>
            </a:pPr>
            <a:r>
              <a:rPr lang="en-US" dirty="0"/>
              <a:t>And + feedback</a:t>
            </a:r>
          </a:p>
          <a:p>
            <a:r>
              <a:rPr lang="en-US" dirty="0"/>
              <a:t>Limits- exceptions- not clear  has to be in context.</a:t>
            </a:r>
          </a:p>
          <a:p>
            <a:endParaRPr lang="en-US" dirty="0"/>
          </a:p>
          <a:p>
            <a:endParaRPr lang="en-US" dirty="0"/>
          </a:p>
          <a:p>
            <a:r>
              <a:rPr lang="en-US" dirty="0"/>
              <a:t>Conformers --- limited …how so ? </a:t>
            </a:r>
          </a:p>
        </p:txBody>
      </p:sp>
    </p:spTree>
    <p:extLst>
      <p:ext uri="{BB962C8B-B14F-4D97-AF65-F5344CB8AC3E}">
        <p14:creationId xmlns:p14="http://schemas.microsoft.com/office/powerpoint/2010/main" val="1957107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A1F3A-1B1D-87B7-416C-45F0497E38A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27954E0-FF78-3895-8F4B-EA23547C2196}"/>
              </a:ext>
            </a:extLst>
          </p:cNvPr>
          <p:cNvSpPr txBox="1"/>
          <p:nvPr/>
        </p:nvSpPr>
        <p:spPr>
          <a:xfrm>
            <a:off x="1316736" y="1848719"/>
            <a:ext cx="6096000" cy="2308324"/>
          </a:xfrm>
          <a:prstGeom prst="rect">
            <a:avLst/>
          </a:prstGeom>
          <a:noFill/>
        </p:spPr>
        <p:txBody>
          <a:bodyPr wrap="square">
            <a:spAutoFit/>
          </a:bodyPr>
          <a:lstStyle/>
          <a:p>
            <a:pPr>
              <a:buNone/>
            </a:pPr>
            <a:r>
              <a:rPr lang="en-US" b="1" dirty="0">
                <a:latin typeface="Arial, Helvetica, sans-serif"/>
              </a:rPr>
              <a:t>Reading of why Comparative Physiology (</a:t>
            </a:r>
            <a:r>
              <a:rPr lang="en-US" b="1" dirty="0">
                <a:latin typeface="Arial, Helvetica, sans-serif"/>
                <a:hlinkClick r:id="rId2"/>
              </a:rPr>
              <a:t>PDF</a:t>
            </a:r>
            <a:r>
              <a:rPr lang="en-US" b="1" dirty="0">
                <a:latin typeface="Arial, Helvetica, sans-serif"/>
              </a:rPr>
              <a:t>) and Comparative Neurobiology (</a:t>
            </a:r>
            <a:r>
              <a:rPr lang="en-US" b="1" dirty="0">
                <a:latin typeface="Arial, Helvetica, sans-serif"/>
                <a:hlinkClick r:id="rId3"/>
              </a:rPr>
              <a:t>PDF</a:t>
            </a:r>
            <a:r>
              <a:rPr lang="en-US" b="1" dirty="0">
                <a:latin typeface="Arial, Helvetica, sans-serif"/>
              </a:rPr>
              <a:t>).</a:t>
            </a:r>
            <a:endParaRPr lang="en-US" dirty="0"/>
          </a:p>
          <a:p>
            <a:pPr>
              <a:buNone/>
            </a:pPr>
            <a:endParaRPr lang="en-US" b="1" dirty="0">
              <a:latin typeface="Arial, Helvetica, sans-serif"/>
            </a:endParaRPr>
          </a:p>
          <a:p>
            <a:pPr>
              <a:buNone/>
            </a:pPr>
            <a:endParaRPr lang="en-US" b="1" dirty="0">
              <a:latin typeface="Arial, Helvetica, sans-serif"/>
            </a:endParaRPr>
          </a:p>
          <a:p>
            <a:pPr>
              <a:buNone/>
            </a:pPr>
            <a:r>
              <a:rPr lang="en-US" b="1" dirty="0">
                <a:latin typeface="Arial, Helvetica, sans-serif"/>
              </a:rPr>
              <a:t>Week 1 pages 14-27</a:t>
            </a:r>
            <a:r>
              <a:rPr lang="en-US" dirty="0"/>
              <a:t> [</a:t>
            </a:r>
            <a:r>
              <a:rPr lang="en-US" dirty="0">
                <a:hlinkClick r:id="rId4"/>
              </a:rPr>
              <a:t>PDF</a:t>
            </a:r>
            <a:r>
              <a:rPr lang="en-US" dirty="0"/>
              <a:t>]</a:t>
            </a:r>
          </a:p>
          <a:p>
            <a:pPr>
              <a:buNone/>
            </a:pPr>
            <a:endParaRPr lang="en-US" dirty="0"/>
          </a:p>
          <a:p>
            <a:pPr>
              <a:buNone/>
            </a:pPr>
            <a:r>
              <a:rPr lang="en-US" dirty="0"/>
              <a:t>Start thinking about  PDF “Beyond mitochondria:” on web page download</a:t>
            </a:r>
          </a:p>
        </p:txBody>
      </p:sp>
      <p:sp>
        <p:nvSpPr>
          <p:cNvPr id="5" name="TextBox 4">
            <a:extLst>
              <a:ext uri="{FF2B5EF4-FFF2-40B4-BE49-F238E27FC236}">
                <a16:creationId xmlns:a16="http://schemas.microsoft.com/office/drawing/2014/main" id="{9D38D966-4E92-2847-A6C2-FC4A68D69116}"/>
              </a:ext>
            </a:extLst>
          </p:cNvPr>
          <p:cNvSpPr txBox="1"/>
          <p:nvPr/>
        </p:nvSpPr>
        <p:spPr>
          <a:xfrm>
            <a:off x="2011680" y="536371"/>
            <a:ext cx="6096000" cy="646331"/>
          </a:xfrm>
          <a:prstGeom prst="rect">
            <a:avLst/>
          </a:prstGeom>
          <a:noFill/>
        </p:spPr>
        <p:txBody>
          <a:bodyPr wrap="square">
            <a:spAutoFit/>
          </a:bodyPr>
          <a:lstStyle/>
          <a:p>
            <a:r>
              <a:rPr lang="en-US" dirty="0">
                <a:hlinkClick r:id="rId5"/>
              </a:rPr>
              <a:t>https://web.as.uky.edu/Biology/faculty/cooper/Bio550%20Sp%2006/TEACHING550Spring2026.htm#anchor2</a:t>
            </a:r>
            <a:endParaRPr lang="en-US" dirty="0"/>
          </a:p>
        </p:txBody>
      </p:sp>
    </p:spTree>
    <p:extLst>
      <p:ext uri="{BB962C8B-B14F-4D97-AF65-F5344CB8AC3E}">
        <p14:creationId xmlns:p14="http://schemas.microsoft.com/office/powerpoint/2010/main" val="2536707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CE686A-36F7-18BF-DA1E-D64D18A931D0}"/>
              </a:ext>
            </a:extLst>
          </p:cNvPr>
          <p:cNvSpPr txBox="1"/>
          <p:nvPr/>
        </p:nvSpPr>
        <p:spPr>
          <a:xfrm>
            <a:off x="2844800" y="1686560"/>
            <a:ext cx="1695785" cy="369332"/>
          </a:xfrm>
          <a:prstGeom prst="rect">
            <a:avLst/>
          </a:prstGeom>
          <a:noFill/>
        </p:spPr>
        <p:txBody>
          <a:bodyPr wrap="none" rtlCol="0">
            <a:spAutoFit/>
          </a:bodyPr>
          <a:lstStyle/>
          <a:p>
            <a:r>
              <a:rPr lang="en-US" dirty="0"/>
              <a:t>Review quickly </a:t>
            </a:r>
          </a:p>
        </p:txBody>
      </p:sp>
    </p:spTree>
    <p:extLst>
      <p:ext uri="{BB962C8B-B14F-4D97-AF65-F5344CB8AC3E}">
        <p14:creationId xmlns:p14="http://schemas.microsoft.com/office/powerpoint/2010/main" val="2158109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4" descr="0209">
            <a:extLst>
              <a:ext uri="{FF2B5EF4-FFF2-40B4-BE49-F238E27FC236}">
                <a16:creationId xmlns:a16="http://schemas.microsoft.com/office/drawing/2014/main" id="{B7D7400A-DBB3-41F5-1D3F-D5356938F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601" y="101600"/>
            <a:ext cx="3863975"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hidden="1">
            <a:extLst>
              <a:ext uri="{FF2B5EF4-FFF2-40B4-BE49-F238E27FC236}">
                <a16:creationId xmlns:a16="http://schemas.microsoft.com/office/drawing/2014/main" id="{F38304AB-0560-AFF9-462E-2938B6E7A00F}"/>
              </a:ext>
            </a:extLst>
          </p:cNvPr>
          <p:cNvSpPr>
            <a:spLocks noGrp="1" noChangeArrowheads="1"/>
          </p:cNvSpPr>
          <p:nvPr>
            <p:ph type="title"/>
          </p:nvPr>
        </p:nvSpPr>
        <p:spPr/>
        <p:txBody>
          <a:bodyPr/>
          <a:lstStyle/>
          <a:p>
            <a:pPr eaLnBrk="1" hangingPunct="1"/>
            <a:endParaRPr lang="en-US" altLang="en-US" b="1">
              <a:cs typeface="Arial" panose="020B0604020202020204" pitchFamily="34" charset="0"/>
            </a:endParaRPr>
          </a:p>
        </p:txBody>
      </p:sp>
      <p:sp>
        <p:nvSpPr>
          <p:cNvPr id="54276" name="Rectangle 5">
            <a:extLst>
              <a:ext uri="{FF2B5EF4-FFF2-40B4-BE49-F238E27FC236}">
                <a16:creationId xmlns:a16="http://schemas.microsoft.com/office/drawing/2014/main" id="{D2538DEA-6B3B-2501-C815-9B6866D7EEF7}"/>
              </a:ext>
            </a:extLst>
          </p:cNvPr>
          <p:cNvSpPr>
            <a:spLocks noChangeArrowheads="1"/>
          </p:cNvSpPr>
          <p:nvPr/>
        </p:nvSpPr>
        <p:spPr bwMode="auto">
          <a:xfrm>
            <a:off x="4403725" y="1073151"/>
            <a:ext cx="177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Mitochondrion</a:t>
            </a:r>
          </a:p>
        </p:txBody>
      </p:sp>
      <p:sp>
        <p:nvSpPr>
          <p:cNvPr id="54277" name="Rectangle 6">
            <a:extLst>
              <a:ext uri="{FF2B5EF4-FFF2-40B4-BE49-F238E27FC236}">
                <a16:creationId xmlns:a16="http://schemas.microsoft.com/office/drawing/2014/main" id="{07FE3CE1-E1B0-2377-A4D6-26BC886E2881}"/>
              </a:ext>
            </a:extLst>
          </p:cNvPr>
          <p:cNvSpPr>
            <a:spLocks noChangeArrowheads="1"/>
          </p:cNvSpPr>
          <p:nvPr/>
        </p:nvSpPr>
        <p:spPr bwMode="auto">
          <a:xfrm>
            <a:off x="5861050" y="1905000"/>
            <a:ext cx="1835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Intermembrane</a:t>
            </a:r>
          </a:p>
          <a:p>
            <a:r>
              <a:rPr lang="en-US" altLang="en-US" sz="1800" b="1">
                <a:cs typeface="Arial" panose="020B0604020202020204" pitchFamily="34" charset="0"/>
              </a:rPr>
              <a:t>space</a:t>
            </a:r>
          </a:p>
        </p:txBody>
      </p:sp>
      <p:sp>
        <p:nvSpPr>
          <p:cNvPr id="54278" name="Rectangle 7">
            <a:extLst>
              <a:ext uri="{FF2B5EF4-FFF2-40B4-BE49-F238E27FC236}">
                <a16:creationId xmlns:a16="http://schemas.microsoft.com/office/drawing/2014/main" id="{EFEDF8CF-E123-ADAC-BA47-7A40CDE435B9}"/>
              </a:ext>
            </a:extLst>
          </p:cNvPr>
          <p:cNvSpPr>
            <a:spLocks noChangeArrowheads="1"/>
          </p:cNvSpPr>
          <p:nvPr/>
        </p:nvSpPr>
        <p:spPr bwMode="auto">
          <a:xfrm>
            <a:off x="6781800" y="2362201"/>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Cristae</a:t>
            </a:r>
          </a:p>
        </p:txBody>
      </p:sp>
      <p:sp>
        <p:nvSpPr>
          <p:cNvPr id="54279" name="Rectangle 8">
            <a:extLst>
              <a:ext uri="{FF2B5EF4-FFF2-40B4-BE49-F238E27FC236}">
                <a16:creationId xmlns:a16="http://schemas.microsoft.com/office/drawing/2014/main" id="{B9DBDD16-B013-D89D-DB59-19FC0FFDADD1}"/>
              </a:ext>
            </a:extLst>
          </p:cNvPr>
          <p:cNvSpPr>
            <a:spLocks noChangeArrowheads="1"/>
          </p:cNvSpPr>
          <p:nvPr/>
        </p:nvSpPr>
        <p:spPr bwMode="auto">
          <a:xfrm>
            <a:off x="3276600" y="4311651"/>
            <a:ext cx="13779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800" b="1">
                <a:cs typeface="Arial" panose="020B0604020202020204" pitchFamily="34" charset="0"/>
              </a:rPr>
              <a:t>Proteins of</a:t>
            </a:r>
          </a:p>
          <a:p>
            <a:pPr>
              <a:lnSpc>
                <a:spcPct val="90000"/>
              </a:lnSpc>
            </a:pPr>
            <a:r>
              <a:rPr lang="en-US" altLang="en-US" sz="1800" b="1">
                <a:cs typeface="Arial" panose="020B0604020202020204" pitchFamily="34" charset="0"/>
              </a:rPr>
              <a:t>electron </a:t>
            </a:r>
          </a:p>
          <a:p>
            <a:pPr>
              <a:lnSpc>
                <a:spcPct val="90000"/>
              </a:lnSpc>
            </a:pPr>
            <a:r>
              <a:rPr lang="en-US" altLang="en-US" sz="1800" b="1">
                <a:cs typeface="Arial" panose="020B0604020202020204" pitchFamily="34" charset="0"/>
              </a:rPr>
              <a:t>transport</a:t>
            </a:r>
          </a:p>
          <a:p>
            <a:pPr>
              <a:lnSpc>
                <a:spcPct val="90000"/>
              </a:lnSpc>
            </a:pPr>
            <a:r>
              <a:rPr lang="en-US" altLang="en-US" sz="1800" b="1">
                <a:cs typeface="Arial" panose="020B0604020202020204" pitchFamily="34" charset="0"/>
              </a:rPr>
              <a:t>system</a:t>
            </a:r>
          </a:p>
        </p:txBody>
      </p:sp>
      <p:sp>
        <p:nvSpPr>
          <p:cNvPr id="54280" name="Rectangle 9">
            <a:extLst>
              <a:ext uri="{FF2B5EF4-FFF2-40B4-BE49-F238E27FC236}">
                <a16:creationId xmlns:a16="http://schemas.microsoft.com/office/drawing/2014/main" id="{202401C4-1E31-4255-C0D9-55D424A216A7}"/>
              </a:ext>
            </a:extLst>
          </p:cNvPr>
          <p:cNvSpPr>
            <a:spLocks noChangeArrowheads="1"/>
          </p:cNvSpPr>
          <p:nvPr/>
        </p:nvSpPr>
        <p:spPr bwMode="auto">
          <a:xfrm>
            <a:off x="4933950" y="4311651"/>
            <a:ext cx="1695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800" b="1">
                <a:cs typeface="Arial" panose="020B0604020202020204" pitchFamily="34" charset="0"/>
              </a:rPr>
              <a:t>Inner</a:t>
            </a:r>
          </a:p>
          <a:p>
            <a:pPr>
              <a:lnSpc>
                <a:spcPct val="90000"/>
              </a:lnSpc>
            </a:pPr>
            <a:r>
              <a:rPr lang="en-US" altLang="en-US" sz="1800" b="1">
                <a:cs typeface="Arial" panose="020B0604020202020204" pitchFamily="34" charset="0"/>
              </a:rPr>
              <a:t>mitochondrial</a:t>
            </a:r>
          </a:p>
          <a:p>
            <a:pPr>
              <a:lnSpc>
                <a:spcPct val="90000"/>
              </a:lnSpc>
            </a:pPr>
            <a:r>
              <a:rPr lang="en-US" altLang="en-US" sz="1800" b="1">
                <a:cs typeface="Arial" panose="020B0604020202020204" pitchFamily="34" charset="0"/>
              </a:rPr>
              <a:t>membrane</a:t>
            </a:r>
          </a:p>
        </p:txBody>
      </p:sp>
      <p:sp>
        <p:nvSpPr>
          <p:cNvPr id="54281" name="Rectangle 10">
            <a:extLst>
              <a:ext uri="{FF2B5EF4-FFF2-40B4-BE49-F238E27FC236}">
                <a16:creationId xmlns:a16="http://schemas.microsoft.com/office/drawing/2014/main" id="{7732C702-354F-1709-590E-8CF1B1CDC3EE}"/>
              </a:ext>
            </a:extLst>
          </p:cNvPr>
          <p:cNvSpPr>
            <a:spLocks noChangeArrowheads="1"/>
          </p:cNvSpPr>
          <p:nvPr/>
        </p:nvSpPr>
        <p:spPr bwMode="auto">
          <a:xfrm>
            <a:off x="6294438" y="4256088"/>
            <a:ext cx="85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Matrix</a:t>
            </a:r>
          </a:p>
        </p:txBody>
      </p:sp>
      <p:sp>
        <p:nvSpPr>
          <p:cNvPr id="54282" name="Rectangle 11">
            <a:extLst>
              <a:ext uri="{FF2B5EF4-FFF2-40B4-BE49-F238E27FC236}">
                <a16:creationId xmlns:a16="http://schemas.microsoft.com/office/drawing/2014/main" id="{31BCF885-73C3-D64F-F67B-12D97F01D4AA}"/>
              </a:ext>
            </a:extLst>
          </p:cNvPr>
          <p:cNvSpPr>
            <a:spLocks noChangeArrowheads="1"/>
          </p:cNvSpPr>
          <p:nvPr/>
        </p:nvSpPr>
        <p:spPr bwMode="auto">
          <a:xfrm>
            <a:off x="7123113" y="4311651"/>
            <a:ext cx="1695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800" b="1">
                <a:cs typeface="Arial" panose="020B0604020202020204" pitchFamily="34" charset="0"/>
              </a:rPr>
              <a:t>Outer</a:t>
            </a:r>
          </a:p>
          <a:p>
            <a:pPr>
              <a:lnSpc>
                <a:spcPct val="90000"/>
              </a:lnSpc>
            </a:pPr>
            <a:r>
              <a:rPr lang="en-US" altLang="en-US" sz="1800" b="1">
                <a:cs typeface="Arial" panose="020B0604020202020204" pitchFamily="34" charset="0"/>
              </a:rPr>
              <a:t>mitochondrial</a:t>
            </a:r>
          </a:p>
          <a:p>
            <a:pPr>
              <a:lnSpc>
                <a:spcPct val="90000"/>
              </a:lnSpc>
            </a:pPr>
            <a:r>
              <a:rPr lang="en-US" altLang="en-US" sz="1800" b="1">
                <a:cs typeface="Arial" panose="020B0604020202020204" pitchFamily="34" charset="0"/>
              </a:rPr>
              <a:t>membrane</a:t>
            </a:r>
          </a:p>
        </p:txBody>
      </p:sp>
      <p:sp>
        <p:nvSpPr>
          <p:cNvPr id="54283" name="Rectangle 12">
            <a:extLst>
              <a:ext uri="{FF2B5EF4-FFF2-40B4-BE49-F238E27FC236}">
                <a16:creationId xmlns:a16="http://schemas.microsoft.com/office/drawing/2014/main" id="{C7B9D9E3-933C-D31B-994F-564959D13C05}"/>
              </a:ext>
            </a:extLst>
          </p:cNvPr>
          <p:cNvSpPr>
            <a:spLocks noChangeArrowheads="1"/>
          </p:cNvSpPr>
          <p:nvPr/>
        </p:nvSpPr>
        <p:spPr bwMode="auto">
          <a:xfrm>
            <a:off x="4354513" y="5772151"/>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cs typeface="Arial" panose="020B0604020202020204" pitchFamily="34" charset="0"/>
              </a:rPr>
              <a:t>Cristae</a:t>
            </a:r>
          </a:p>
        </p:txBody>
      </p:sp>
      <p:sp>
        <p:nvSpPr>
          <p:cNvPr id="54284" name="Line 13">
            <a:extLst>
              <a:ext uri="{FF2B5EF4-FFF2-40B4-BE49-F238E27FC236}">
                <a16:creationId xmlns:a16="http://schemas.microsoft.com/office/drawing/2014/main" id="{970ABD86-40C8-F48A-622C-4F68E85598CD}"/>
              </a:ext>
            </a:extLst>
          </p:cNvPr>
          <p:cNvSpPr>
            <a:spLocks noChangeShapeType="1"/>
          </p:cNvSpPr>
          <p:nvPr/>
        </p:nvSpPr>
        <p:spPr bwMode="auto">
          <a:xfrm flipH="1" flipV="1">
            <a:off x="6130926" y="1279526"/>
            <a:ext cx="650875" cy="920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5" name="Line 14">
            <a:extLst>
              <a:ext uri="{FF2B5EF4-FFF2-40B4-BE49-F238E27FC236}">
                <a16:creationId xmlns:a16="http://schemas.microsoft.com/office/drawing/2014/main" id="{1ED5088C-0C73-7927-80CF-4C0CB474A217}"/>
              </a:ext>
            </a:extLst>
          </p:cNvPr>
          <p:cNvSpPr>
            <a:spLocks noChangeShapeType="1"/>
          </p:cNvSpPr>
          <p:nvPr/>
        </p:nvSpPr>
        <p:spPr bwMode="auto">
          <a:xfrm flipH="1">
            <a:off x="4676776" y="3048001"/>
            <a:ext cx="549275" cy="1336675"/>
          </a:xfrm>
          <a:prstGeom prst="line">
            <a:avLst/>
          </a:prstGeom>
          <a:noFill/>
          <a:ln w="19050">
            <a:solidFill>
              <a:schemeClr val="tx1"/>
            </a:solidFill>
            <a:round/>
            <a:headEnd/>
            <a:tailEnd/>
          </a:ln>
          <a:effectLst>
            <a:outerShdw dist="12698"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4286" name="Line 15">
            <a:extLst>
              <a:ext uri="{FF2B5EF4-FFF2-40B4-BE49-F238E27FC236}">
                <a16:creationId xmlns:a16="http://schemas.microsoft.com/office/drawing/2014/main" id="{48CA9F62-157C-699B-4EFB-EE6BA4080DFD}"/>
              </a:ext>
            </a:extLst>
          </p:cNvPr>
          <p:cNvSpPr>
            <a:spLocks noChangeShapeType="1"/>
          </p:cNvSpPr>
          <p:nvPr/>
        </p:nvSpPr>
        <p:spPr bwMode="auto">
          <a:xfrm flipH="1">
            <a:off x="4676776" y="3025776"/>
            <a:ext cx="892175" cy="1355725"/>
          </a:xfrm>
          <a:prstGeom prst="line">
            <a:avLst/>
          </a:prstGeom>
          <a:noFill/>
          <a:ln w="19050">
            <a:solidFill>
              <a:schemeClr val="tx1"/>
            </a:solidFill>
            <a:round/>
            <a:headEnd/>
            <a:tailEnd/>
          </a:ln>
          <a:effectLst>
            <a:outerShdw dist="12698"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4287" name="Line 16">
            <a:extLst>
              <a:ext uri="{FF2B5EF4-FFF2-40B4-BE49-F238E27FC236}">
                <a16:creationId xmlns:a16="http://schemas.microsoft.com/office/drawing/2014/main" id="{EA6389E0-DA7D-C005-581E-4EABDAFA8346}"/>
              </a:ext>
            </a:extLst>
          </p:cNvPr>
          <p:cNvSpPr>
            <a:spLocks noChangeShapeType="1"/>
          </p:cNvSpPr>
          <p:nvPr/>
        </p:nvSpPr>
        <p:spPr bwMode="auto">
          <a:xfrm>
            <a:off x="5605463" y="3352800"/>
            <a:ext cx="0" cy="1022350"/>
          </a:xfrm>
          <a:prstGeom prst="line">
            <a:avLst/>
          </a:prstGeom>
          <a:noFill/>
          <a:ln w="19050">
            <a:solidFill>
              <a:schemeClr val="tx1"/>
            </a:solidFill>
            <a:round/>
            <a:headEnd/>
            <a:tailEnd/>
          </a:ln>
          <a:effectLst>
            <a:outerShdw dist="12698"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4288" name="Line 17">
            <a:extLst>
              <a:ext uri="{FF2B5EF4-FFF2-40B4-BE49-F238E27FC236}">
                <a16:creationId xmlns:a16="http://schemas.microsoft.com/office/drawing/2014/main" id="{1BE5D383-F97D-0EE1-4562-19E3FBF0BD5C}"/>
              </a:ext>
            </a:extLst>
          </p:cNvPr>
          <p:cNvSpPr>
            <a:spLocks noChangeShapeType="1"/>
          </p:cNvSpPr>
          <p:nvPr/>
        </p:nvSpPr>
        <p:spPr bwMode="auto">
          <a:xfrm>
            <a:off x="6648450" y="3467100"/>
            <a:ext cx="0" cy="901700"/>
          </a:xfrm>
          <a:prstGeom prst="line">
            <a:avLst/>
          </a:prstGeom>
          <a:noFill/>
          <a:ln w="19050">
            <a:solidFill>
              <a:schemeClr val="tx1"/>
            </a:solidFill>
            <a:round/>
            <a:headEnd/>
            <a:tailEnd/>
          </a:ln>
          <a:effectLst>
            <a:outerShdw dist="12698"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4289" name="Line 18">
            <a:extLst>
              <a:ext uri="{FF2B5EF4-FFF2-40B4-BE49-F238E27FC236}">
                <a16:creationId xmlns:a16="http://schemas.microsoft.com/office/drawing/2014/main" id="{6BE0E91B-DFBC-DBBD-848D-3F9F8C4F0AEB}"/>
              </a:ext>
            </a:extLst>
          </p:cNvPr>
          <p:cNvSpPr>
            <a:spLocks noChangeShapeType="1"/>
          </p:cNvSpPr>
          <p:nvPr/>
        </p:nvSpPr>
        <p:spPr bwMode="auto">
          <a:xfrm>
            <a:off x="7216775" y="4000501"/>
            <a:ext cx="0" cy="365125"/>
          </a:xfrm>
          <a:prstGeom prst="line">
            <a:avLst/>
          </a:prstGeom>
          <a:noFill/>
          <a:ln w="19050">
            <a:solidFill>
              <a:schemeClr val="tx1"/>
            </a:solidFill>
            <a:round/>
            <a:headEnd/>
            <a:tailEnd/>
          </a:ln>
          <a:effectLst>
            <a:outerShdw dist="12698"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4290" name="Line 19">
            <a:extLst>
              <a:ext uri="{FF2B5EF4-FFF2-40B4-BE49-F238E27FC236}">
                <a16:creationId xmlns:a16="http://schemas.microsoft.com/office/drawing/2014/main" id="{0796D314-BDCE-BB93-0CB2-346B8AEAA934}"/>
              </a:ext>
            </a:extLst>
          </p:cNvPr>
          <p:cNvSpPr>
            <a:spLocks noChangeShapeType="1"/>
          </p:cNvSpPr>
          <p:nvPr/>
        </p:nvSpPr>
        <p:spPr bwMode="auto">
          <a:xfrm>
            <a:off x="6391275" y="2466975"/>
            <a:ext cx="0" cy="273050"/>
          </a:xfrm>
          <a:prstGeom prst="line">
            <a:avLst/>
          </a:prstGeom>
          <a:noFill/>
          <a:ln w="19050">
            <a:solidFill>
              <a:schemeClr val="tx1"/>
            </a:solidFill>
            <a:round/>
            <a:headEnd/>
            <a:tailEnd/>
          </a:ln>
          <a:effectLst>
            <a:outerShdw dist="12698"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4291" name="Line 20">
            <a:extLst>
              <a:ext uri="{FF2B5EF4-FFF2-40B4-BE49-F238E27FC236}">
                <a16:creationId xmlns:a16="http://schemas.microsoft.com/office/drawing/2014/main" id="{61A53DF5-279D-B77D-D180-18C4CD852C6B}"/>
              </a:ext>
            </a:extLst>
          </p:cNvPr>
          <p:cNvSpPr>
            <a:spLocks noChangeShapeType="1"/>
          </p:cNvSpPr>
          <p:nvPr/>
        </p:nvSpPr>
        <p:spPr bwMode="auto">
          <a:xfrm flipH="1">
            <a:off x="6950075" y="2657476"/>
            <a:ext cx="190500" cy="581025"/>
          </a:xfrm>
          <a:prstGeom prst="line">
            <a:avLst/>
          </a:prstGeom>
          <a:noFill/>
          <a:ln w="19050">
            <a:solidFill>
              <a:schemeClr val="tx1"/>
            </a:solidFill>
            <a:round/>
            <a:headEnd/>
            <a:tailEnd/>
          </a:ln>
          <a:effectLst>
            <a:outerShdw dist="12698"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4292" name="Line 21">
            <a:extLst>
              <a:ext uri="{FF2B5EF4-FFF2-40B4-BE49-F238E27FC236}">
                <a16:creationId xmlns:a16="http://schemas.microsoft.com/office/drawing/2014/main" id="{EDDA3504-7ED9-B437-B499-F6EFA471F1DF}"/>
              </a:ext>
            </a:extLst>
          </p:cNvPr>
          <p:cNvSpPr>
            <a:spLocks noChangeShapeType="1"/>
          </p:cNvSpPr>
          <p:nvPr/>
        </p:nvSpPr>
        <p:spPr bwMode="auto">
          <a:xfrm>
            <a:off x="7143750" y="2654300"/>
            <a:ext cx="184150" cy="793750"/>
          </a:xfrm>
          <a:prstGeom prst="line">
            <a:avLst/>
          </a:prstGeom>
          <a:noFill/>
          <a:ln w="19050">
            <a:solidFill>
              <a:schemeClr val="tx1"/>
            </a:solidFill>
            <a:round/>
            <a:headEnd/>
            <a:tailEnd/>
          </a:ln>
          <a:effectLst>
            <a:outerShdw dist="12698"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4293" name="Line 22">
            <a:extLst>
              <a:ext uri="{FF2B5EF4-FFF2-40B4-BE49-F238E27FC236}">
                <a16:creationId xmlns:a16="http://schemas.microsoft.com/office/drawing/2014/main" id="{E5DADFEC-4F32-0997-18DC-1EE423CFFA91}"/>
              </a:ext>
            </a:extLst>
          </p:cNvPr>
          <p:cNvSpPr>
            <a:spLocks noChangeShapeType="1"/>
          </p:cNvSpPr>
          <p:nvPr/>
        </p:nvSpPr>
        <p:spPr bwMode="auto">
          <a:xfrm flipH="1" flipV="1">
            <a:off x="5276851" y="6000750"/>
            <a:ext cx="949325" cy="234950"/>
          </a:xfrm>
          <a:prstGeom prst="line">
            <a:avLst/>
          </a:prstGeom>
          <a:noFill/>
          <a:ln w="19050">
            <a:solidFill>
              <a:schemeClr val="tx1"/>
            </a:solidFill>
            <a:round/>
            <a:headEnd/>
            <a:tailEnd/>
          </a:ln>
          <a:effectLst>
            <a:outerShdw dist="12697" dir="17219953"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4294" name="Line 23">
            <a:extLst>
              <a:ext uri="{FF2B5EF4-FFF2-40B4-BE49-F238E27FC236}">
                <a16:creationId xmlns:a16="http://schemas.microsoft.com/office/drawing/2014/main" id="{7EF109D7-AA95-EB97-0834-41024782AD21}"/>
              </a:ext>
            </a:extLst>
          </p:cNvPr>
          <p:cNvSpPr>
            <a:spLocks noChangeShapeType="1"/>
          </p:cNvSpPr>
          <p:nvPr/>
        </p:nvSpPr>
        <p:spPr bwMode="auto">
          <a:xfrm flipH="1">
            <a:off x="5267325" y="5762625"/>
            <a:ext cx="1193800" cy="241300"/>
          </a:xfrm>
          <a:prstGeom prst="line">
            <a:avLst/>
          </a:prstGeom>
          <a:noFill/>
          <a:ln w="19050">
            <a:solidFill>
              <a:schemeClr val="tx1"/>
            </a:solidFill>
            <a:round/>
            <a:headEnd/>
            <a:tailEnd/>
          </a:ln>
          <a:effectLst>
            <a:outerShdw dist="12697" dir="17219953" algn="ctr" rotWithShape="0">
              <a:schemeClr val="bg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4295" name="TextBox 2">
            <a:extLst>
              <a:ext uri="{FF2B5EF4-FFF2-40B4-BE49-F238E27FC236}">
                <a16:creationId xmlns:a16="http://schemas.microsoft.com/office/drawing/2014/main" id="{12373E43-1DEA-F00F-B34E-7F9750D33F63}"/>
              </a:ext>
            </a:extLst>
          </p:cNvPr>
          <p:cNvSpPr txBox="1">
            <a:spLocks noChangeArrowheads="1"/>
          </p:cNvSpPr>
          <p:nvPr/>
        </p:nvSpPr>
        <p:spPr bwMode="auto">
          <a:xfrm>
            <a:off x="9366250" y="6604000"/>
            <a:ext cx="1301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b="1">
                <a:cs typeface="Arial" panose="020B0604020202020204" pitchFamily="34" charset="0"/>
              </a:rPr>
              <a:t>Figure 2-16 p47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5B3E8B25-93FA-E368-954D-47FDE73A02AF}"/>
              </a:ext>
            </a:extLst>
          </p:cNvPr>
          <p:cNvSpPr>
            <a:spLocks noGrp="1" noChangeArrowheads="1"/>
          </p:cNvSpPr>
          <p:nvPr>
            <p:ph type="title" idx="4294967295"/>
          </p:nvPr>
        </p:nvSpPr>
        <p:spPr/>
        <p:txBody>
          <a:bodyPr/>
          <a:lstStyle/>
          <a:p>
            <a:pPr eaLnBrk="1" hangingPunct="1"/>
            <a:r>
              <a:rPr lang="en-US" altLang="en-US" sz="3400"/>
              <a:t>2.8 Mitochondria and Energy Metabolism</a:t>
            </a:r>
          </a:p>
        </p:txBody>
      </p:sp>
      <p:sp>
        <p:nvSpPr>
          <p:cNvPr id="56323" name="Rectangle 3">
            <a:extLst>
              <a:ext uri="{FF2B5EF4-FFF2-40B4-BE49-F238E27FC236}">
                <a16:creationId xmlns:a16="http://schemas.microsoft.com/office/drawing/2014/main" id="{25569C66-6423-49E5-8C0F-05387281D319}"/>
              </a:ext>
            </a:extLst>
          </p:cNvPr>
          <p:cNvSpPr>
            <a:spLocks noGrp="1" noChangeArrowheads="1"/>
          </p:cNvSpPr>
          <p:nvPr>
            <p:ph type="body" idx="4294967295"/>
          </p:nvPr>
        </p:nvSpPr>
        <p:spPr/>
        <p:txBody>
          <a:bodyPr>
            <a:normAutofit lnSpcReduction="10000"/>
          </a:bodyPr>
          <a:lstStyle/>
          <a:p>
            <a:pPr eaLnBrk="1" hangingPunct="1">
              <a:lnSpc>
                <a:spcPct val="90000"/>
              </a:lnSpc>
            </a:pPr>
            <a:r>
              <a:rPr lang="en-US" altLang="en-US" sz="3200" b="1"/>
              <a:t>Aerobic metabolism</a:t>
            </a:r>
            <a:r>
              <a:rPr lang="en-US" altLang="en-US" sz="3200"/>
              <a:t> in mitochondria relies on O</a:t>
            </a:r>
            <a:r>
              <a:rPr lang="en-US" altLang="en-US" sz="3200" baseline="-25000"/>
              <a:t>2</a:t>
            </a:r>
            <a:r>
              <a:rPr lang="en-US" altLang="en-US" sz="3200"/>
              <a:t> to convert energy in food into </a:t>
            </a:r>
            <a:r>
              <a:rPr lang="en-US" altLang="en-US" sz="3200" b="1"/>
              <a:t>ATP.</a:t>
            </a:r>
          </a:p>
          <a:p>
            <a:pPr eaLnBrk="1" hangingPunct="1">
              <a:lnSpc>
                <a:spcPct val="90000"/>
              </a:lnSpc>
            </a:pPr>
            <a:endParaRPr lang="en-US" altLang="en-US" b="1"/>
          </a:p>
          <a:p>
            <a:pPr lvl="1" eaLnBrk="1" hangingPunct="1">
              <a:lnSpc>
                <a:spcPct val="90000"/>
              </a:lnSpc>
            </a:pPr>
            <a:r>
              <a:rPr lang="en-US" altLang="en-US" sz="2800" b="1"/>
              <a:t>Aerobic</a:t>
            </a:r>
            <a:r>
              <a:rPr lang="en-US" altLang="en-US" sz="2800"/>
              <a:t> pathways require consumption of O</a:t>
            </a:r>
            <a:r>
              <a:rPr lang="en-US" altLang="en-US" sz="2800" baseline="-25000"/>
              <a:t>2</a:t>
            </a:r>
          </a:p>
          <a:p>
            <a:pPr lvl="1" eaLnBrk="1" hangingPunct="1">
              <a:lnSpc>
                <a:spcPct val="90000"/>
              </a:lnSpc>
            </a:pPr>
            <a:endParaRPr lang="en-US" altLang="en-US"/>
          </a:p>
          <a:p>
            <a:pPr lvl="1" eaLnBrk="1" hangingPunct="1">
              <a:lnSpc>
                <a:spcPct val="90000"/>
              </a:lnSpc>
            </a:pPr>
            <a:r>
              <a:rPr lang="en-US" altLang="en-US" sz="2800" b="1"/>
              <a:t>Anaerobic</a:t>
            </a:r>
            <a:r>
              <a:rPr lang="en-US" altLang="en-US" sz="2800"/>
              <a:t> pathways can proceed in the absence of O</a:t>
            </a:r>
            <a:r>
              <a:rPr lang="en-US" altLang="en-US" sz="2800" baseline="-25000"/>
              <a:t>2</a:t>
            </a:r>
          </a:p>
          <a:p>
            <a:pPr lvl="1" eaLnBrk="1" hangingPunct="1">
              <a:lnSpc>
                <a:spcPct val="90000"/>
              </a:lnSpc>
            </a:pPr>
            <a:endParaRPr lang="en-US" altLang="en-US"/>
          </a:p>
          <a:p>
            <a:pPr lvl="1" eaLnBrk="1" hangingPunct="1">
              <a:lnSpc>
                <a:spcPct val="90000"/>
              </a:lnSpc>
            </a:pPr>
            <a:r>
              <a:rPr lang="en-US" altLang="en-US" sz="2800"/>
              <a:t>Energy is released when electrons are transferred from high-energy bonds to </a:t>
            </a:r>
            <a:r>
              <a:rPr lang="en-US" altLang="en-US" sz="2800" b="1"/>
              <a:t>electron acceptors </a:t>
            </a:r>
            <a:r>
              <a:rPr lang="en-US" altLang="en-US" sz="2800"/>
              <a:t>in </a:t>
            </a:r>
            <a:r>
              <a:rPr lang="en-US" altLang="en-US" sz="2800" b="1"/>
              <a:t>oxidation-reduction</a:t>
            </a:r>
            <a:r>
              <a:rPr lang="en-US" altLang="en-US" sz="2800"/>
              <a:t> reactions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1306</Words>
  <Application>Microsoft Office PowerPoint</Application>
  <PresentationFormat>Widescreen</PresentationFormat>
  <Paragraphs>298</Paragraphs>
  <Slides>36</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Aptos</vt:lpstr>
      <vt:lpstr>Aptos Display</vt:lpstr>
      <vt:lpstr>Arial</vt:lpstr>
      <vt:lpstr>Arial, Helvetica, sans-serif</vt:lpstr>
      <vt:lpstr>Calibri</vt:lpstr>
      <vt:lpstr>Times</vt:lpstr>
      <vt:lpstr>Wingdings</vt:lpstr>
      <vt:lpstr>Office Theme</vt:lpstr>
      <vt:lpstr>Bio550 Spring 2026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2.8 Mitochondria and Energy Metabolism</vt:lpstr>
      <vt:lpstr>2.8 Mitochondria and Energy Metabolism</vt:lpstr>
      <vt:lpstr>PowerPoint Presentation</vt:lpstr>
      <vt:lpstr>2.8 Mitochondria and Energy Metabolism</vt:lpstr>
      <vt:lpstr>2.8 Mitochondria and Energy Metabolism</vt:lpstr>
      <vt:lpstr>2.8 Mitochondria and Energy Metabolism</vt:lpstr>
      <vt:lpstr>2.8 Mitochondria and Energy Metabolism</vt:lpstr>
      <vt:lpstr>2.8 Mitochondria and Energy Metabolism</vt:lpstr>
      <vt:lpstr>2.8 Mitochondria and Energy Metabolism</vt:lpstr>
      <vt:lpstr>PowerPoint Presentation</vt:lpstr>
      <vt:lpstr>2.8 Mitochondria and Energy Metabolism</vt:lpstr>
      <vt:lpstr>2.8 Mitochondria and Energy Metabolism</vt:lpstr>
      <vt:lpstr>2.8 Mitochondria and Energy Metabolism</vt:lpstr>
      <vt:lpstr>PowerPoint Presentation</vt:lpstr>
      <vt:lpstr>Coenzyme Q10 in Mitochondria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Cooper, Robin L.</dc:creator>
  <cp:lastModifiedBy>robin cooper</cp:lastModifiedBy>
  <cp:revision>16</cp:revision>
  <dcterms:created xsi:type="dcterms:W3CDTF">2026-01-05T14:20:58Z</dcterms:created>
  <dcterms:modified xsi:type="dcterms:W3CDTF">2026-01-15T16:23:55Z</dcterms:modified>
</cp:coreProperties>
</file>